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9" r:id="rId4"/>
    <p:sldId id="264" r:id="rId5"/>
    <p:sldId id="266" r:id="rId6"/>
    <p:sldId id="271" r:id="rId7"/>
    <p:sldId id="272" r:id="rId8"/>
    <p:sldId id="368" r:id="rId9"/>
    <p:sldId id="280" r:id="rId10"/>
    <p:sldId id="281" r:id="rId11"/>
    <p:sldId id="285" r:id="rId12"/>
    <p:sldId id="286" r:id="rId13"/>
    <p:sldId id="287" r:id="rId14"/>
    <p:sldId id="307" r:id="rId15"/>
    <p:sldId id="308" r:id="rId16"/>
    <p:sldId id="313" r:id="rId17"/>
    <p:sldId id="322" r:id="rId18"/>
    <p:sldId id="323" r:id="rId19"/>
    <p:sldId id="324" r:id="rId20"/>
    <p:sldId id="325" r:id="rId21"/>
    <p:sldId id="330" r:id="rId22"/>
    <p:sldId id="369" r:id="rId23"/>
    <p:sldId id="370" r:id="rId24"/>
    <p:sldId id="371" r:id="rId25"/>
    <p:sldId id="340" r:id="rId26"/>
    <p:sldId id="342" r:id="rId27"/>
    <p:sldId id="343" r:id="rId28"/>
    <p:sldId id="344" r:id="rId29"/>
    <p:sldId id="345" r:id="rId30"/>
    <p:sldId id="346" r:id="rId31"/>
    <p:sldId id="347" r:id="rId32"/>
    <p:sldId id="372" r:id="rId33"/>
    <p:sldId id="373" r:id="rId34"/>
    <p:sldId id="374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41" r:id="rId43"/>
    <p:sldId id="361" r:id="rId44"/>
    <p:sldId id="362" r:id="rId45"/>
    <p:sldId id="363" r:id="rId46"/>
    <p:sldId id="364" r:id="rId47"/>
    <p:sldId id="365" r:id="rId48"/>
    <p:sldId id="366" r:id="rId49"/>
    <p:sldId id="367" r:id="rId50"/>
  </p:sldIdLst>
  <p:sldSz cx="9144000" cy="6858000" type="screen4x3"/>
  <p:notesSz cx="6858000" cy="9144000"/>
  <p:defaultTextStyle>
    <a:lvl1pPr defTabSz="4572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Calibri"/>
      </a:defRPr>
    </a:lvl1pPr>
    <a:lvl2pPr indent="342900" defTabSz="4572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Calibri"/>
      </a:defRPr>
    </a:lvl2pPr>
    <a:lvl3pPr indent="685800" defTabSz="4572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Calibri"/>
      </a:defRPr>
    </a:lvl3pPr>
    <a:lvl4pPr indent="1028700" defTabSz="4572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Calibri"/>
      </a:defRPr>
    </a:lvl4pPr>
    <a:lvl5pPr indent="1371600" defTabSz="4572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Calibri"/>
      </a:defRPr>
    </a:lvl5pPr>
    <a:lvl6pPr indent="1714500" defTabSz="4572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Calibri"/>
      </a:defRPr>
    </a:lvl6pPr>
    <a:lvl7pPr indent="2057400" defTabSz="4572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Calibri"/>
      </a:defRPr>
    </a:lvl7pPr>
    <a:lvl8pPr indent="2400300" defTabSz="4572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Calibri"/>
      </a:defRPr>
    </a:lvl8pPr>
    <a:lvl9pPr indent="2743200" defTabSz="457200">
      <a:buClr>
        <a:srgbClr val="000000"/>
      </a:buClr>
      <a:defRPr>
        <a:uFill>
          <a:solidFill/>
        </a:uFill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1EAF4"/>
          </a:solidFill>
        </a:fill>
      </a:tcStyle>
    </a:wholeTbl>
    <a:band2H>
      <a:tcTxStyle/>
      <a:tcStyle>
        <a:tcBdr/>
        <a:fill>
          <a:solidFill>
            <a:srgbClr val="F1F5F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381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6095C9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202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72756014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ln>
            <a:round/>
          </a:ln>
        </p:spPr>
        <p:txBody>
          <a:bodyPr lIns="38100" tIns="38100" rIns="38100" bIns="38100">
            <a:noAutofit/>
          </a:bodyPr>
          <a:lstStyle>
            <a:lvl1pPr>
              <a:defRPr>
                <a:uFill>
                  <a:solidFill/>
                </a:uFill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ln>
            <a:round/>
          </a:ln>
        </p:spPr>
        <p:txBody>
          <a:bodyPr lIns="38100" tIns="38100" rIns="38100" bIns="38100">
            <a:noAutofit/>
          </a:bodyPr>
          <a:lstStyle>
            <a:lvl1pPr marL="0" indent="0" algn="ctr">
              <a:buClr>
                <a:srgbClr val="9A9A9A"/>
              </a:buClr>
              <a:buSzTx/>
              <a:buFontTx/>
              <a:buNone/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  <a:lvl2pPr marL="457200" indent="0" algn="ctr">
              <a:spcBef>
                <a:spcPts val="600"/>
              </a:spcBef>
              <a:buClr>
                <a:srgbClr val="9A9A9A"/>
              </a:buClr>
              <a:buSzTx/>
              <a:buFontTx/>
              <a:buNone/>
              <a:def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2pPr>
            <a:lvl3pPr marL="914400" indent="0" algn="ctr">
              <a:spcBef>
                <a:spcPts val="500"/>
              </a:spcBef>
              <a:buClr>
                <a:srgbClr val="9A9A9A"/>
              </a:buClr>
              <a:buSzTx/>
              <a:buFontTx/>
              <a:buNone/>
              <a:def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3pPr>
            <a:lvl4pPr marL="1371600" indent="0" algn="ctr">
              <a:spcBef>
                <a:spcPts val="400"/>
              </a:spcBef>
              <a:buClr>
                <a:srgbClr val="9A9A9A"/>
              </a:buClr>
              <a:buSzTx/>
              <a:buFontTx/>
              <a:buNone/>
              <a:defRPr sz="2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4pPr>
            <a:lvl5pPr marL="1828800" indent="0" algn="ctr">
              <a:spcBef>
                <a:spcPts val="400"/>
              </a:spcBef>
              <a:buClr>
                <a:srgbClr val="9A9A9A"/>
              </a:buClr>
              <a:buSzTx/>
              <a:buFontTx/>
              <a:buNone/>
              <a:defRPr sz="2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8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4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0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8443416" y="6467475"/>
            <a:ext cx="243384" cy="254000"/>
          </a:xfrm>
          <a:prstGeom prst="rect">
            <a:avLst/>
          </a:prstGeom>
          <a:ln>
            <a:round/>
          </a:ln>
        </p:spPr>
        <p:txBody>
          <a:bodyPr wrap="none" lIns="38100" tIns="38100" rIns="38100" bIns="38100"/>
          <a:lstStyle>
            <a:lvl1pPr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>
            <a:round/>
          </a:ln>
        </p:spPr>
        <p:txBody>
          <a:bodyPr lIns="38100" tIns="38100" rIns="38100" bIns="38100">
            <a:noAutofit/>
          </a:bodyPr>
          <a:lstStyle>
            <a:lvl1pPr>
              <a:defRPr>
                <a:uFill>
                  <a:solidFill/>
                </a:uFill>
              </a:defRPr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4525964"/>
          </a:xfrm>
          <a:prstGeom prst="rect">
            <a:avLst/>
          </a:prstGeom>
          <a:ln>
            <a:round/>
          </a:ln>
        </p:spPr>
        <p:txBody>
          <a:bodyPr lIns="38100" tIns="38100" rIns="38100" bIns="38100">
            <a:noAutofit/>
          </a:bodyPr>
          <a:lstStyle>
            <a:lvl1pPr>
              <a:buClr>
                <a:srgbClr val="000000"/>
              </a:buClr>
              <a:defRPr>
                <a:uFill>
                  <a:solidFill/>
                </a:uFill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defRPr sz="2800">
                <a:uFill>
                  <a:solidFill/>
                </a:uFill>
              </a:defRPr>
            </a:lvl2pPr>
            <a:lvl3pPr marL="1143000" indent="-228600">
              <a:spcBef>
                <a:spcPts val="500"/>
              </a:spcBef>
              <a:buClr>
                <a:srgbClr val="000000"/>
              </a:buClr>
              <a:defRPr sz="2400">
                <a:uFill>
                  <a:solidFill/>
                </a:uFill>
              </a:defRPr>
            </a:lvl3pPr>
            <a:lvl4pPr marL="1600200" indent="-228600">
              <a:spcBef>
                <a:spcPts val="400"/>
              </a:spcBef>
              <a:buClr>
                <a:srgbClr val="000000"/>
              </a:buClr>
              <a:defRPr sz="2000">
                <a:uFill>
                  <a:solidFill/>
                </a:uFill>
              </a:defRPr>
            </a:lvl4pPr>
            <a:lvl5pPr marL="2057400" indent="-228600">
              <a:spcBef>
                <a:spcPts val="400"/>
              </a:spcBef>
              <a:buClr>
                <a:srgbClr val="000000"/>
              </a:buClr>
              <a:defRPr sz="2000">
                <a:uFill>
                  <a:solidFill/>
                </a:uFill>
              </a:defRPr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443416" y="6467475"/>
            <a:ext cx="243384" cy="254000"/>
          </a:xfrm>
          <a:prstGeom prst="rect">
            <a:avLst/>
          </a:prstGeom>
          <a:ln>
            <a:round/>
          </a:ln>
        </p:spPr>
        <p:txBody>
          <a:bodyPr wrap="none" lIns="38100" tIns="38100" rIns="38100" bIns="38100"/>
          <a:lstStyle>
            <a:lvl1pPr>
              <a:defRPr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6"/>
            <a:ext cx="8229600" cy="1508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buClrTx/>
              <a:defRPr sz="1200">
                <a:solidFill>
                  <a:srgbClr val="888888"/>
                </a:solidFill>
                <a:uFillTx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algn="ctr" defTabSz="457200">
        <a:defRPr sz="4400">
          <a:latin typeface="+mn-lt"/>
          <a:ea typeface="+mn-ea"/>
          <a:cs typeface="+mn-cs"/>
          <a:sym typeface="Calibri"/>
        </a:defRPr>
      </a:lvl1pPr>
      <a:lvl2pPr algn="ctr" defTabSz="457200">
        <a:defRPr sz="4400">
          <a:latin typeface="+mn-lt"/>
          <a:ea typeface="+mn-ea"/>
          <a:cs typeface="+mn-cs"/>
          <a:sym typeface="Calibri"/>
        </a:defRPr>
      </a:lvl2pPr>
      <a:lvl3pPr algn="ctr" defTabSz="457200">
        <a:defRPr sz="4400">
          <a:latin typeface="+mn-lt"/>
          <a:ea typeface="+mn-ea"/>
          <a:cs typeface="+mn-cs"/>
          <a:sym typeface="Calibri"/>
        </a:defRPr>
      </a:lvl3pPr>
      <a:lvl4pPr algn="ctr" defTabSz="457200">
        <a:defRPr sz="4400">
          <a:latin typeface="+mn-lt"/>
          <a:ea typeface="+mn-ea"/>
          <a:cs typeface="+mn-cs"/>
          <a:sym typeface="Calibri"/>
        </a:defRPr>
      </a:lvl4pPr>
      <a:lvl5pPr algn="ctr" defTabSz="457200">
        <a:defRPr sz="4400">
          <a:latin typeface="+mn-lt"/>
          <a:ea typeface="+mn-ea"/>
          <a:cs typeface="+mn-cs"/>
          <a:sym typeface="Calibri"/>
        </a:defRPr>
      </a:lvl5pPr>
      <a:lvl6pPr algn="ctr" defTabSz="457200">
        <a:defRPr sz="4400">
          <a:latin typeface="+mn-lt"/>
          <a:ea typeface="+mn-ea"/>
          <a:cs typeface="+mn-cs"/>
          <a:sym typeface="Calibri"/>
        </a:defRPr>
      </a:lvl6pPr>
      <a:lvl7pPr algn="ctr" defTabSz="457200">
        <a:defRPr sz="4400">
          <a:latin typeface="+mn-lt"/>
          <a:ea typeface="+mn-ea"/>
          <a:cs typeface="+mn-cs"/>
          <a:sym typeface="Calibri"/>
        </a:defRPr>
      </a:lvl7pPr>
      <a:lvl8pPr algn="ctr" defTabSz="457200">
        <a:defRPr sz="4400">
          <a:latin typeface="+mn-lt"/>
          <a:ea typeface="+mn-ea"/>
          <a:cs typeface="+mn-cs"/>
          <a:sym typeface="Calibri"/>
        </a:defRPr>
      </a:lvl8pPr>
      <a:lvl9pPr algn="ctr" defTabSz="457200">
        <a:defRPr sz="4400">
          <a:latin typeface="+mn-lt"/>
          <a:ea typeface="+mn-ea"/>
          <a:cs typeface="+mn-cs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+mn-lt"/>
          <a:ea typeface="+mn-ea"/>
          <a:cs typeface="+mn-cs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+mn-lt"/>
          <a:ea typeface="+mn-ea"/>
          <a:cs typeface="+mn-cs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+mn-lt"/>
          <a:ea typeface="+mn-ea"/>
          <a:cs typeface="+mn-cs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+mn-lt"/>
          <a:ea typeface="+mn-ea"/>
          <a:cs typeface="+mn-cs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+mn-lt"/>
          <a:ea typeface="+mn-ea"/>
          <a:cs typeface="+mn-cs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+mn-lt"/>
          <a:ea typeface="+mn-ea"/>
          <a:cs typeface="+mn-cs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+mn-lt"/>
          <a:ea typeface="+mn-ea"/>
          <a:cs typeface="+mn-cs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+mn-lt"/>
          <a:ea typeface="+mn-ea"/>
          <a:cs typeface="+mn-cs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+mn-lt"/>
          <a:ea typeface="+mn-ea"/>
          <a:cs typeface="+mn-cs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yearofbeinghere.com" TargetMode="External"/><Relationship Id="rId2" Type="http://schemas.openxmlformats.org/officeDocument/2006/relationships/hyperlink" Target="http://www.sittingtogether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watch?v=4b8oB757DKc" TargetMode="External"/><Relationship Id="rId5" Type="http://schemas.openxmlformats.org/officeDocument/2006/relationships/hyperlink" Target="https://www.youtube.com/watch?v=gwd-wLdIHjs" TargetMode="External"/><Relationship Id="rId4" Type="http://schemas.openxmlformats.org/officeDocument/2006/relationships/hyperlink" Target="http://explainpain.blogspot.com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038601"/>
          </a:xfrm>
          <a:prstGeom prst="rect">
            <a:avLst/>
          </a:prstGeom>
        </p:spPr>
        <p:txBody>
          <a:bodyPr/>
          <a:lstStyle/>
          <a:p>
            <a:pPr lvl="0" algn="ctr">
              <a:lnSpc>
                <a:spcPct val="90000"/>
              </a:lnSpc>
              <a:spcBef>
                <a:spcPts val="1200"/>
              </a:spcBef>
              <a:buSzTx/>
              <a:buNone/>
              <a:defRPr sz="1800"/>
            </a:pPr>
            <a:r>
              <a:rPr sz="5000"/>
              <a:t>ACT for Chronic Pain</a:t>
            </a:r>
          </a:p>
          <a:p>
            <a:pPr lvl="0" algn="ctr">
              <a:lnSpc>
                <a:spcPct val="90000"/>
              </a:lnSpc>
              <a:buSzTx/>
              <a:buNone/>
              <a:defRPr sz="1800"/>
            </a:pPr>
            <a:endParaRPr sz="2400"/>
          </a:p>
          <a:p>
            <a:pPr lvl="0" algn="ctr">
              <a:lnSpc>
                <a:spcPct val="90000"/>
              </a:lnSpc>
              <a:buSzTx/>
              <a:buNone/>
              <a:defRPr sz="1800"/>
            </a:pPr>
            <a:r>
              <a:rPr sz="3200"/>
              <a:t>Delivering Effective Multidisciplinary </a:t>
            </a:r>
          </a:p>
          <a:p>
            <a:pPr lvl="0" algn="ctr">
              <a:lnSpc>
                <a:spcPct val="90000"/>
              </a:lnSpc>
              <a:buSzTx/>
              <a:buNone/>
              <a:defRPr sz="1800"/>
            </a:pPr>
            <a:r>
              <a:rPr sz="3200"/>
              <a:t>Treatment to Any Community</a:t>
            </a:r>
          </a:p>
          <a:p>
            <a:pPr lvl="0" algn="ctr">
              <a:lnSpc>
                <a:spcPct val="90000"/>
              </a:lnSpc>
              <a:buSzTx/>
              <a:buNone/>
              <a:defRPr sz="1800"/>
            </a:pPr>
            <a:endParaRPr sz="3200"/>
          </a:p>
          <a:p>
            <a:pPr marL="0" lvl="0" indent="2403475">
              <a:lnSpc>
                <a:spcPct val="90000"/>
              </a:lnSpc>
              <a:buSzTx/>
              <a:buNone/>
              <a:defRPr sz="1800"/>
            </a:pPr>
            <a:r>
              <a:rPr sz="3200"/>
              <a:t>Joel Guarna, Ph.D.</a:t>
            </a:r>
          </a:p>
          <a:p>
            <a:pPr marL="0" lvl="0" indent="2403475">
              <a:lnSpc>
                <a:spcPct val="90000"/>
              </a:lnSpc>
              <a:buSzTx/>
              <a:buNone/>
              <a:defRPr sz="1800"/>
            </a:pPr>
            <a:r>
              <a:rPr sz="3200"/>
              <a:t>Stephen Hull, M.D.</a:t>
            </a:r>
          </a:p>
        </p:txBody>
      </p:sp>
      <p:sp>
        <p:nvSpPr>
          <p:cNvPr id="25" name="Shape 25"/>
          <p:cNvSpPr/>
          <p:nvPr/>
        </p:nvSpPr>
        <p:spPr>
          <a:xfrm>
            <a:off x="2666999" y="2362200"/>
            <a:ext cx="3657602" cy="1588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10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24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4634" y="346089"/>
            <a:ext cx="4757898" cy="63571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Gotta Have a Margin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Psychologist - Bills a group therapy charge</a:t>
            </a: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Physician - Bills an office visit charge</a:t>
            </a: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Physical Therapy Assistant - no charge</a:t>
            </a:r>
          </a:p>
          <a:p>
            <a:pPr lvl="0"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Break even is at 3 paying patients</a:t>
            </a:r>
          </a:p>
          <a:p>
            <a:pPr lvl="0"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Cost is $5,000 - $7,000</a:t>
            </a:r>
          </a:p>
        </p:txBody>
      </p:sp>
      <p:sp>
        <p:nvSpPr>
          <p:cNvPr id="139" name="Shape 1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pPr lvl="0">
                <a:defRPr sz="1800">
                  <a:solidFill>
                    <a:srgbClr val="000000"/>
                  </a:solidFill>
                  <a:uFillTx/>
                </a:defRPr>
              </a:pPr>
              <a:t>11</a:t>
            </a:fld>
            <a:endParaRPr sz="12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title"/>
          </p:nvPr>
        </p:nvSpPr>
        <p:spPr>
          <a:xfrm>
            <a:off x="457200" y="517573"/>
            <a:ext cx="8229600" cy="582285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Foundational Day 1</a:t>
            </a:r>
          </a:p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Our Point of View</a:t>
            </a:r>
          </a:p>
        </p:txBody>
      </p:sp>
      <p:sp>
        <p:nvSpPr>
          <p:cNvPr id="142" name="Shape 1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pPr lvl="0">
                <a:defRPr sz="1800">
                  <a:solidFill>
                    <a:srgbClr val="000000"/>
                  </a:solidFill>
                  <a:uFillTx/>
                </a:defRPr>
              </a:pPr>
              <a:t>12</a:t>
            </a:fld>
            <a:endParaRPr sz="12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889000"/>
            <a:ext cx="6477000" cy="5080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407" name="Group 407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405" name="Shape 405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408" name="Shape 408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09" name="Shape 409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0" name="Shape 410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412" name="Shape 412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413" name="Shape 413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414" name="Shape 414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415" name="Shape 415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416" name="Shape 416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417" name="Shape 417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418" name="Shape 418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419" name="Shape 419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420" name="Shape 420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421" name="Shape 421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422" name="Shape 422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423" name="Shape 423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424" name="Shape 424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425" name="Shape 425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426" name="Shape 426"/>
          <p:cNvSpPr/>
          <p:nvPr/>
        </p:nvSpPr>
        <p:spPr>
          <a:xfrm>
            <a:off x="431799" y="3733800"/>
            <a:ext cx="711201" cy="292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B92D5D"/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431" name="Group 431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429" name="Shape 429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432" name="Shape 432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3" name="Shape 433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4" name="Shape 434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5" name="Shape 435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436" name="Shape 436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437" name="Shape 437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438" name="Shape 438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439" name="Shape 439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440" name="Shape 440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441" name="Shape 441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442" name="Shape 442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443" name="Shape 443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444" name="Shape 444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445" name="Shape 445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446" name="Shape 446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447" name="Shape 447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448" name="Shape 448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449" name="Shape 449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450" name="Shape 450"/>
          <p:cNvSpPr/>
          <p:nvPr/>
        </p:nvSpPr>
        <p:spPr>
          <a:xfrm>
            <a:off x="228600" y="3759200"/>
            <a:ext cx="4254500" cy="1270000"/>
          </a:xfrm>
          <a:prstGeom prst="leftRightArrow">
            <a:avLst>
              <a:gd name="adj1" fmla="val 32000"/>
              <a:gd name="adj2" fmla="val 44000"/>
            </a:avLst>
          </a:prstGeom>
          <a:solidFill>
            <a:srgbClr val="B92D5D">
              <a:alpha val="40000"/>
            </a:srgbClr>
          </a:solidFill>
          <a:ln w="25400">
            <a:solidFill>
              <a:srgbClr val="B92D5D">
                <a:alpha val="4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557" name="Group 557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555" name="Shape 555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556" name="Shape 556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558" name="Shape 558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59" name="Shape 559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0" name="Shape 560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562" name="Shape 562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563" name="Shape 563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564" name="Shape 564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565" name="Shape 565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566" name="Shape 566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567" name="Shape 567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568" name="Shape 568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569" name="Shape 569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570" name="Shape 570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571" name="Shape 571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572" name="Shape 572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573" name="Shape 573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574" name="Shape 574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575" name="Shape 575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576" name="Shape 576"/>
          <p:cNvSpPr/>
          <p:nvPr/>
        </p:nvSpPr>
        <p:spPr>
          <a:xfrm>
            <a:off x="1968500" y="838200"/>
            <a:ext cx="60762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Avoid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Isolate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Hide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Sleep</a:t>
            </a:r>
          </a:p>
        </p:txBody>
      </p:sp>
      <p:sp>
        <p:nvSpPr>
          <p:cNvPr id="577" name="Shape 577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578" name="Shape 578"/>
          <p:cNvSpPr/>
          <p:nvPr/>
        </p:nvSpPr>
        <p:spPr>
          <a:xfrm>
            <a:off x="6146800" y="901700"/>
            <a:ext cx="15875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Stretch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a friend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Go for a walk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Yoga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 exercises</a:t>
            </a:r>
          </a:p>
        </p:txBody>
      </p:sp>
      <p:sp>
        <p:nvSpPr>
          <p:cNvPr id="579" name="Shape 579"/>
          <p:cNvSpPr/>
          <p:nvPr/>
        </p:nvSpPr>
        <p:spPr>
          <a:xfrm>
            <a:off x="571500" y="774700"/>
            <a:ext cx="3314700" cy="1943100"/>
          </a:xfrm>
          <a:prstGeom prst="rect">
            <a:avLst/>
          </a:prstGeom>
          <a:solidFill>
            <a:srgbClr val="C0C0C0">
              <a:alpha val="30000"/>
            </a:srgbClr>
          </a:solidFill>
          <a:ln w="19050">
            <a:solidFill>
              <a:srgbClr val="60606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774700" y="850900"/>
            <a:ext cx="100776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Drink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Street drugs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Compulsive 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behaviors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851" name="Group 851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849" name="Shape 849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850" name="Shape 850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852" name="Shape 852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3" name="Shape 853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4" name="Shape 854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55" name="Shape 855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856" name="Shape 856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857" name="Shape 857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858" name="Shape 858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859" name="Shape 859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860" name="Shape 860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861" name="Shape 861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862" name="Shape 862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863" name="Shape 863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864" name="Shape 864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865" name="Shape 865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866" name="Shape 866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867" name="Shape 867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868" name="Shape 868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869" name="Shape 869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870" name="Shape 870"/>
          <p:cNvSpPr/>
          <p:nvPr/>
        </p:nvSpPr>
        <p:spPr>
          <a:xfrm>
            <a:off x="1968500" y="838200"/>
            <a:ext cx="60762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Avoid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Isolate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Hide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Sleep</a:t>
            </a:r>
          </a:p>
        </p:txBody>
      </p:sp>
      <p:sp>
        <p:nvSpPr>
          <p:cNvPr id="871" name="Shape 871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872" name="Shape 872"/>
          <p:cNvSpPr/>
          <p:nvPr/>
        </p:nvSpPr>
        <p:spPr>
          <a:xfrm>
            <a:off x="6146800" y="901700"/>
            <a:ext cx="15875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Stretch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a friend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Go for a walk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Yoga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 exercises</a:t>
            </a:r>
          </a:p>
        </p:txBody>
      </p:sp>
      <p:sp>
        <p:nvSpPr>
          <p:cNvPr id="873" name="Shape 873"/>
          <p:cNvSpPr/>
          <p:nvPr/>
        </p:nvSpPr>
        <p:spPr>
          <a:xfrm>
            <a:off x="774700" y="850900"/>
            <a:ext cx="100776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Drink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Street drugs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Compulsive 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behaviors</a:t>
            </a:r>
          </a:p>
        </p:txBody>
      </p:sp>
      <p:sp>
        <p:nvSpPr>
          <p:cNvPr id="874" name="Shape 874"/>
          <p:cNvSpPr/>
          <p:nvPr/>
        </p:nvSpPr>
        <p:spPr>
          <a:xfrm>
            <a:off x="2595293" y="2217290"/>
            <a:ext cx="482601" cy="110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15488" y="21403"/>
                </a:moveTo>
                <a:cubicBezTo>
                  <a:pt x="17092" y="19910"/>
                  <a:pt x="19813" y="17902"/>
                  <a:pt x="20348" y="16878"/>
                </a:cubicBezTo>
                <a:cubicBezTo>
                  <a:pt x="20787" y="16036"/>
                  <a:pt x="20618" y="13799"/>
                  <a:pt x="20348" y="12942"/>
                </a:cubicBezTo>
                <a:cubicBezTo>
                  <a:pt x="20164" y="12360"/>
                  <a:pt x="19190" y="10888"/>
                  <a:pt x="18680" y="10326"/>
                </a:cubicBezTo>
                <a:cubicBezTo>
                  <a:pt x="18126" y="9715"/>
                  <a:pt x="16286" y="8196"/>
                  <a:pt x="15454" y="7619"/>
                </a:cubicBezTo>
                <a:cubicBezTo>
                  <a:pt x="14757" y="7136"/>
                  <a:pt x="12623" y="5962"/>
                  <a:pt x="11822" y="5495"/>
                </a:cubicBezTo>
                <a:cubicBezTo>
                  <a:pt x="11022" y="5029"/>
                  <a:pt x="8935" y="3850"/>
                  <a:pt x="8173" y="3377"/>
                </a:cubicBezTo>
                <a:cubicBezTo>
                  <a:pt x="7562" y="2997"/>
                  <a:pt x="6289" y="1974"/>
                  <a:pt x="5541" y="1627"/>
                </a:cubicBezTo>
                <a:cubicBezTo>
                  <a:pt x="4921" y="1339"/>
                  <a:pt x="2954" y="507"/>
                  <a:pt x="2086" y="461"/>
                </a:cubicBezTo>
                <a:cubicBezTo>
                  <a:pt x="3194" y="520"/>
                  <a:pt x="-686" y="3649"/>
                  <a:pt x="420" y="3711"/>
                </a:cubicBezTo>
                <a:cubicBezTo>
                  <a:pt x="-813" y="3641"/>
                  <a:pt x="922" y="452"/>
                  <a:pt x="2384" y="92"/>
                </a:cubicBezTo>
                <a:cubicBezTo>
                  <a:pt x="3559" y="-197"/>
                  <a:pt x="8484" y="278"/>
                  <a:pt x="11488" y="370"/>
                </a:cubicBezTo>
              </a:path>
            </a:pathLst>
          </a:custGeom>
          <a:ln w="76200">
            <a:solidFill>
              <a:srgbClr val="7C2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75" name="Shape 875"/>
          <p:cNvSpPr/>
          <p:nvPr/>
        </p:nvSpPr>
        <p:spPr>
          <a:xfrm>
            <a:off x="5333347" y="3275577"/>
            <a:ext cx="279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73" extrusionOk="0">
                <a:moveTo>
                  <a:pt x="11016" y="21473"/>
                </a:moveTo>
                <a:cubicBezTo>
                  <a:pt x="9135" y="21397"/>
                  <a:pt x="4263" y="15568"/>
                  <a:pt x="2806" y="13606"/>
                </a:cubicBezTo>
                <a:cubicBezTo>
                  <a:pt x="2003" y="12525"/>
                  <a:pt x="197" y="9374"/>
                  <a:pt x="30" y="8113"/>
                </a:cubicBezTo>
                <a:cubicBezTo>
                  <a:pt x="-155" y="6723"/>
                  <a:pt x="560" y="2586"/>
                  <a:pt x="1411" y="1531"/>
                </a:cubicBezTo>
                <a:cubicBezTo>
                  <a:pt x="1836" y="1005"/>
                  <a:pt x="3848" y="139"/>
                  <a:pt x="4583" y="30"/>
                </a:cubicBezTo>
                <a:cubicBezTo>
                  <a:pt x="5323" y="-80"/>
                  <a:pt x="7459" y="214"/>
                  <a:pt x="8116" y="541"/>
                </a:cubicBezTo>
                <a:cubicBezTo>
                  <a:pt x="8738" y="852"/>
                  <a:pt x="9871" y="2831"/>
                  <a:pt x="10427" y="2882"/>
                </a:cubicBezTo>
                <a:cubicBezTo>
                  <a:pt x="11045" y="2939"/>
                  <a:pt x="12746" y="1129"/>
                  <a:pt x="13480" y="791"/>
                </a:cubicBezTo>
                <a:cubicBezTo>
                  <a:pt x="14064" y="521"/>
                  <a:pt x="15751" y="-54"/>
                  <a:pt x="16360" y="4"/>
                </a:cubicBezTo>
                <a:cubicBezTo>
                  <a:pt x="17002" y="66"/>
                  <a:pt x="18669" y="960"/>
                  <a:pt x="19157" y="1394"/>
                </a:cubicBezTo>
                <a:cubicBezTo>
                  <a:pt x="19636" y="1819"/>
                  <a:pt x="20514" y="3308"/>
                  <a:pt x="20767" y="3898"/>
                </a:cubicBezTo>
                <a:cubicBezTo>
                  <a:pt x="21012" y="4468"/>
                  <a:pt x="21427" y="6049"/>
                  <a:pt x="21433" y="6658"/>
                </a:cubicBezTo>
                <a:cubicBezTo>
                  <a:pt x="21445" y="7769"/>
                  <a:pt x="20781" y="10690"/>
                  <a:pt x="20323" y="11718"/>
                </a:cubicBezTo>
                <a:cubicBezTo>
                  <a:pt x="19758" y="12986"/>
                  <a:pt x="17533" y="15966"/>
                  <a:pt x="16554" y="17002"/>
                </a:cubicBezTo>
                <a:cubicBezTo>
                  <a:pt x="15498" y="18122"/>
                  <a:pt x="12188" y="21520"/>
                  <a:pt x="11016" y="21473"/>
                </a:cubicBezTo>
                <a:close/>
              </a:path>
            </a:pathLst>
          </a:custGeom>
          <a:solidFill>
            <a:srgbClr val="F4A4C0"/>
          </a:solidFill>
          <a:ln w="38100">
            <a:solidFill>
              <a:srgbClr val="B92D5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5232400" y="3644900"/>
            <a:ext cx="477664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Relns</a:t>
            </a:r>
          </a:p>
        </p:txBody>
      </p:sp>
      <p:sp>
        <p:nvSpPr>
          <p:cNvPr id="877" name="Shape 877"/>
          <p:cNvSpPr/>
          <p:nvPr/>
        </p:nvSpPr>
        <p:spPr>
          <a:xfrm>
            <a:off x="5245100" y="4013200"/>
            <a:ext cx="649387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Kids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Spouse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Friend</a:t>
            </a:r>
          </a:p>
        </p:txBody>
      </p:sp>
      <p:sp>
        <p:nvSpPr>
          <p:cNvPr id="878" name="Shape 878"/>
          <p:cNvSpPr/>
          <p:nvPr/>
        </p:nvSpPr>
        <p:spPr>
          <a:xfrm>
            <a:off x="5448300" y="3987800"/>
            <a:ext cx="864072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Loving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Warm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Close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Caring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Fun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Honest</a:t>
            </a:r>
          </a:p>
        </p:txBody>
      </p:sp>
      <p:sp>
        <p:nvSpPr>
          <p:cNvPr id="879" name="Shape 879"/>
          <p:cNvSpPr/>
          <p:nvPr/>
        </p:nvSpPr>
        <p:spPr>
          <a:xfrm>
            <a:off x="6273800" y="3632200"/>
            <a:ext cx="43686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Resp</a:t>
            </a:r>
          </a:p>
        </p:txBody>
      </p:sp>
      <p:sp>
        <p:nvSpPr>
          <p:cNvPr id="880" name="Shape 880"/>
          <p:cNvSpPr/>
          <p:nvPr/>
        </p:nvSpPr>
        <p:spPr>
          <a:xfrm>
            <a:off x="7226300" y="3632200"/>
            <a:ext cx="349089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Rec</a:t>
            </a:r>
          </a:p>
        </p:txBody>
      </p:sp>
      <p:sp>
        <p:nvSpPr>
          <p:cNvPr id="881" name="Shape 881"/>
          <p:cNvSpPr/>
          <p:nvPr/>
        </p:nvSpPr>
        <p:spPr>
          <a:xfrm>
            <a:off x="7950200" y="3632200"/>
            <a:ext cx="567085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Health</a:t>
            </a:r>
          </a:p>
        </p:txBody>
      </p:sp>
      <p:sp>
        <p:nvSpPr>
          <p:cNvPr id="882" name="Shape 882"/>
          <p:cNvSpPr/>
          <p:nvPr/>
        </p:nvSpPr>
        <p:spPr>
          <a:xfrm>
            <a:off x="6286500" y="3987800"/>
            <a:ext cx="94176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Caretaker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Responsible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Job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Dependable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Productive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Self?</a:t>
            </a:r>
          </a:p>
        </p:txBody>
      </p:sp>
      <p:sp>
        <p:nvSpPr>
          <p:cNvPr id="883" name="Shape 883"/>
          <p:cNvSpPr/>
          <p:nvPr/>
        </p:nvSpPr>
        <p:spPr>
          <a:xfrm>
            <a:off x="7200900" y="3987800"/>
            <a:ext cx="70571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Quilting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Fishing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Hiking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Watching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Sports</a:t>
            </a:r>
          </a:p>
        </p:txBody>
      </p:sp>
      <p:sp>
        <p:nvSpPr>
          <p:cNvPr id="884" name="Shape 884"/>
          <p:cNvSpPr/>
          <p:nvPr/>
        </p:nvSpPr>
        <p:spPr>
          <a:xfrm>
            <a:off x="7937500" y="3987800"/>
            <a:ext cx="80379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Walking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Movement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Strong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Shape 886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889" name="Group 889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887" name="Shape 887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888" name="Shape 888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890" name="Shape 890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1" name="Shape 891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2" name="Shape 892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3" name="Shape 893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894" name="Shape 894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895" name="Shape 895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896" name="Shape 896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897" name="Shape 897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898" name="Shape 898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899" name="Shape 899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900" name="Shape 900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901" name="Shape 901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902" name="Shape 902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903" name="Shape 903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904" name="Shape 904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905" name="Shape 905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906" name="Shape 906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907" name="Shape 907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908" name="Shape 908"/>
          <p:cNvSpPr/>
          <p:nvPr/>
        </p:nvSpPr>
        <p:spPr>
          <a:xfrm>
            <a:off x="1968500" y="838200"/>
            <a:ext cx="60762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Avoid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Isolate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Hide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Sleep</a:t>
            </a:r>
          </a:p>
        </p:txBody>
      </p:sp>
      <p:sp>
        <p:nvSpPr>
          <p:cNvPr id="909" name="Shape 909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910" name="Shape 910"/>
          <p:cNvSpPr/>
          <p:nvPr/>
        </p:nvSpPr>
        <p:spPr>
          <a:xfrm>
            <a:off x="6146800" y="901700"/>
            <a:ext cx="15875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Stretch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a friend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Go for a walk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Yoga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 exercises</a:t>
            </a:r>
          </a:p>
        </p:txBody>
      </p:sp>
      <p:sp>
        <p:nvSpPr>
          <p:cNvPr id="911" name="Shape 911"/>
          <p:cNvSpPr/>
          <p:nvPr/>
        </p:nvSpPr>
        <p:spPr>
          <a:xfrm>
            <a:off x="774700" y="850900"/>
            <a:ext cx="100776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Drink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Street drugs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Compulsive 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behaviors</a:t>
            </a:r>
          </a:p>
        </p:txBody>
      </p:sp>
      <p:sp>
        <p:nvSpPr>
          <p:cNvPr id="912" name="Shape 912"/>
          <p:cNvSpPr/>
          <p:nvPr/>
        </p:nvSpPr>
        <p:spPr>
          <a:xfrm>
            <a:off x="2595293" y="2217290"/>
            <a:ext cx="482601" cy="110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15488" y="21403"/>
                </a:moveTo>
                <a:cubicBezTo>
                  <a:pt x="17092" y="19910"/>
                  <a:pt x="19813" y="17902"/>
                  <a:pt x="20348" y="16878"/>
                </a:cubicBezTo>
                <a:cubicBezTo>
                  <a:pt x="20787" y="16036"/>
                  <a:pt x="20618" y="13799"/>
                  <a:pt x="20348" y="12942"/>
                </a:cubicBezTo>
                <a:cubicBezTo>
                  <a:pt x="20164" y="12360"/>
                  <a:pt x="19190" y="10888"/>
                  <a:pt x="18680" y="10326"/>
                </a:cubicBezTo>
                <a:cubicBezTo>
                  <a:pt x="18126" y="9715"/>
                  <a:pt x="16286" y="8196"/>
                  <a:pt x="15454" y="7619"/>
                </a:cubicBezTo>
                <a:cubicBezTo>
                  <a:pt x="14757" y="7136"/>
                  <a:pt x="12623" y="5962"/>
                  <a:pt x="11822" y="5495"/>
                </a:cubicBezTo>
                <a:cubicBezTo>
                  <a:pt x="11022" y="5029"/>
                  <a:pt x="8935" y="3850"/>
                  <a:pt x="8173" y="3377"/>
                </a:cubicBezTo>
                <a:cubicBezTo>
                  <a:pt x="7562" y="2997"/>
                  <a:pt x="6289" y="1974"/>
                  <a:pt x="5541" y="1627"/>
                </a:cubicBezTo>
                <a:cubicBezTo>
                  <a:pt x="4921" y="1339"/>
                  <a:pt x="2954" y="507"/>
                  <a:pt x="2086" y="461"/>
                </a:cubicBezTo>
                <a:cubicBezTo>
                  <a:pt x="3194" y="520"/>
                  <a:pt x="-686" y="3649"/>
                  <a:pt x="420" y="3711"/>
                </a:cubicBezTo>
                <a:cubicBezTo>
                  <a:pt x="-813" y="3641"/>
                  <a:pt x="922" y="452"/>
                  <a:pt x="2384" y="92"/>
                </a:cubicBezTo>
                <a:cubicBezTo>
                  <a:pt x="3559" y="-197"/>
                  <a:pt x="8484" y="278"/>
                  <a:pt x="11488" y="370"/>
                </a:cubicBezTo>
              </a:path>
            </a:pathLst>
          </a:custGeom>
          <a:ln w="76200">
            <a:solidFill>
              <a:srgbClr val="7C2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13" name="Shape 913"/>
          <p:cNvSpPr/>
          <p:nvPr/>
        </p:nvSpPr>
        <p:spPr>
          <a:xfrm>
            <a:off x="5333347" y="3275577"/>
            <a:ext cx="279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73" extrusionOk="0">
                <a:moveTo>
                  <a:pt x="11016" y="21473"/>
                </a:moveTo>
                <a:cubicBezTo>
                  <a:pt x="9135" y="21397"/>
                  <a:pt x="4263" y="15568"/>
                  <a:pt x="2806" y="13606"/>
                </a:cubicBezTo>
                <a:cubicBezTo>
                  <a:pt x="2003" y="12525"/>
                  <a:pt x="197" y="9374"/>
                  <a:pt x="30" y="8113"/>
                </a:cubicBezTo>
                <a:cubicBezTo>
                  <a:pt x="-155" y="6723"/>
                  <a:pt x="560" y="2586"/>
                  <a:pt x="1411" y="1531"/>
                </a:cubicBezTo>
                <a:cubicBezTo>
                  <a:pt x="1836" y="1005"/>
                  <a:pt x="3848" y="139"/>
                  <a:pt x="4583" y="30"/>
                </a:cubicBezTo>
                <a:cubicBezTo>
                  <a:pt x="5323" y="-80"/>
                  <a:pt x="7459" y="214"/>
                  <a:pt x="8116" y="541"/>
                </a:cubicBezTo>
                <a:cubicBezTo>
                  <a:pt x="8738" y="852"/>
                  <a:pt x="9871" y="2831"/>
                  <a:pt x="10427" y="2882"/>
                </a:cubicBezTo>
                <a:cubicBezTo>
                  <a:pt x="11045" y="2939"/>
                  <a:pt x="12746" y="1129"/>
                  <a:pt x="13480" y="791"/>
                </a:cubicBezTo>
                <a:cubicBezTo>
                  <a:pt x="14064" y="521"/>
                  <a:pt x="15751" y="-54"/>
                  <a:pt x="16360" y="4"/>
                </a:cubicBezTo>
                <a:cubicBezTo>
                  <a:pt x="17002" y="66"/>
                  <a:pt x="18669" y="960"/>
                  <a:pt x="19157" y="1394"/>
                </a:cubicBezTo>
                <a:cubicBezTo>
                  <a:pt x="19636" y="1819"/>
                  <a:pt x="20514" y="3308"/>
                  <a:pt x="20767" y="3898"/>
                </a:cubicBezTo>
                <a:cubicBezTo>
                  <a:pt x="21012" y="4468"/>
                  <a:pt x="21427" y="6049"/>
                  <a:pt x="21433" y="6658"/>
                </a:cubicBezTo>
                <a:cubicBezTo>
                  <a:pt x="21445" y="7769"/>
                  <a:pt x="20781" y="10690"/>
                  <a:pt x="20323" y="11718"/>
                </a:cubicBezTo>
                <a:cubicBezTo>
                  <a:pt x="19758" y="12986"/>
                  <a:pt x="17533" y="15966"/>
                  <a:pt x="16554" y="17002"/>
                </a:cubicBezTo>
                <a:cubicBezTo>
                  <a:pt x="15498" y="18122"/>
                  <a:pt x="12188" y="21520"/>
                  <a:pt x="11016" y="21473"/>
                </a:cubicBezTo>
                <a:close/>
              </a:path>
            </a:pathLst>
          </a:custGeom>
          <a:solidFill>
            <a:srgbClr val="F4A4C0"/>
          </a:solidFill>
          <a:ln w="38100">
            <a:solidFill>
              <a:srgbClr val="B92D5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14" name="Shape 914"/>
          <p:cNvSpPr/>
          <p:nvPr/>
        </p:nvSpPr>
        <p:spPr>
          <a:xfrm>
            <a:off x="5232400" y="3644900"/>
            <a:ext cx="477664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Relns</a:t>
            </a:r>
          </a:p>
        </p:txBody>
      </p:sp>
      <p:sp>
        <p:nvSpPr>
          <p:cNvPr id="915" name="Shape 915"/>
          <p:cNvSpPr/>
          <p:nvPr/>
        </p:nvSpPr>
        <p:spPr>
          <a:xfrm>
            <a:off x="5245100" y="4013200"/>
            <a:ext cx="649387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Kids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Spouse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Friend</a:t>
            </a:r>
          </a:p>
        </p:txBody>
      </p:sp>
      <p:sp>
        <p:nvSpPr>
          <p:cNvPr id="916" name="Shape 916"/>
          <p:cNvSpPr/>
          <p:nvPr/>
        </p:nvSpPr>
        <p:spPr>
          <a:xfrm>
            <a:off x="5448300" y="3987800"/>
            <a:ext cx="864072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Loving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Warm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Close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Caring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Fun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Honest</a:t>
            </a:r>
          </a:p>
        </p:txBody>
      </p:sp>
      <p:sp>
        <p:nvSpPr>
          <p:cNvPr id="917" name="Shape 917"/>
          <p:cNvSpPr/>
          <p:nvPr/>
        </p:nvSpPr>
        <p:spPr>
          <a:xfrm>
            <a:off x="6273800" y="3632200"/>
            <a:ext cx="43686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Resp</a:t>
            </a:r>
          </a:p>
        </p:txBody>
      </p:sp>
      <p:sp>
        <p:nvSpPr>
          <p:cNvPr id="918" name="Shape 918"/>
          <p:cNvSpPr/>
          <p:nvPr/>
        </p:nvSpPr>
        <p:spPr>
          <a:xfrm>
            <a:off x="7226300" y="3632200"/>
            <a:ext cx="349089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Rec</a:t>
            </a:r>
          </a:p>
        </p:txBody>
      </p:sp>
      <p:sp>
        <p:nvSpPr>
          <p:cNvPr id="919" name="Shape 919"/>
          <p:cNvSpPr/>
          <p:nvPr/>
        </p:nvSpPr>
        <p:spPr>
          <a:xfrm>
            <a:off x="7950200" y="3632200"/>
            <a:ext cx="567085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Health</a:t>
            </a:r>
          </a:p>
        </p:txBody>
      </p:sp>
      <p:sp>
        <p:nvSpPr>
          <p:cNvPr id="920" name="Shape 920"/>
          <p:cNvSpPr/>
          <p:nvPr/>
        </p:nvSpPr>
        <p:spPr>
          <a:xfrm>
            <a:off x="6286500" y="3987800"/>
            <a:ext cx="94176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Caretaker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Responsible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Job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Dependable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Productive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Self?</a:t>
            </a:r>
          </a:p>
        </p:txBody>
      </p:sp>
      <p:sp>
        <p:nvSpPr>
          <p:cNvPr id="921" name="Shape 921"/>
          <p:cNvSpPr/>
          <p:nvPr/>
        </p:nvSpPr>
        <p:spPr>
          <a:xfrm>
            <a:off x="7200900" y="3987800"/>
            <a:ext cx="70571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Quilting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Fishing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Hiking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Watching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Sports</a:t>
            </a:r>
          </a:p>
        </p:txBody>
      </p:sp>
      <p:sp>
        <p:nvSpPr>
          <p:cNvPr id="922" name="Shape 922"/>
          <p:cNvSpPr/>
          <p:nvPr/>
        </p:nvSpPr>
        <p:spPr>
          <a:xfrm>
            <a:off x="7937500" y="3987800"/>
            <a:ext cx="80379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Walking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Movement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Strong</a:t>
            </a:r>
          </a:p>
        </p:txBody>
      </p:sp>
      <p:sp>
        <p:nvSpPr>
          <p:cNvPr id="923" name="Shape 923"/>
          <p:cNvSpPr/>
          <p:nvPr/>
        </p:nvSpPr>
        <p:spPr>
          <a:xfrm>
            <a:off x="228600" y="3759200"/>
            <a:ext cx="42545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7" y="14256"/>
                </a:moveTo>
                <a:lnTo>
                  <a:pt x="2837" y="21600"/>
                </a:lnTo>
                <a:lnTo>
                  <a:pt x="0" y="10800"/>
                </a:lnTo>
                <a:lnTo>
                  <a:pt x="2837" y="0"/>
                </a:lnTo>
                <a:lnTo>
                  <a:pt x="2837" y="7344"/>
                </a:lnTo>
                <a:lnTo>
                  <a:pt x="18763" y="7344"/>
                </a:lnTo>
                <a:lnTo>
                  <a:pt x="18763" y="0"/>
                </a:lnTo>
                <a:lnTo>
                  <a:pt x="21600" y="10800"/>
                </a:lnTo>
                <a:lnTo>
                  <a:pt x="18763" y="21600"/>
                </a:lnTo>
                <a:lnTo>
                  <a:pt x="18763" y="14256"/>
                </a:lnTo>
                <a:close/>
              </a:path>
            </a:pathLst>
          </a:custGeom>
          <a:solidFill>
            <a:srgbClr val="B92D5D">
              <a:alpha val="40000"/>
            </a:srgbClr>
          </a:solidFill>
          <a:ln w="25400">
            <a:solidFill>
              <a:srgbClr val="B92D5D">
                <a:alpha val="4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Shape 925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928" name="Group 928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926" name="Shape 926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927" name="Shape 927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929" name="Shape 929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0" name="Shape 930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1" name="Shape 931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32" name="Shape 932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933" name="Shape 933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934" name="Shape 934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935" name="Shape 935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936" name="Shape 936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937" name="Shape 937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938" name="Shape 938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939" name="Shape 939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940" name="Shape 940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941" name="Shape 941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942" name="Shape 942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943" name="Shape 943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944" name="Shape 944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945" name="Shape 945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946" name="Shape 946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947" name="Shape 947"/>
          <p:cNvSpPr/>
          <p:nvPr/>
        </p:nvSpPr>
        <p:spPr>
          <a:xfrm>
            <a:off x="1968500" y="838200"/>
            <a:ext cx="60762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Avoid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Isolate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Hide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Sleep</a:t>
            </a:r>
          </a:p>
        </p:txBody>
      </p:sp>
      <p:sp>
        <p:nvSpPr>
          <p:cNvPr id="948" name="Shape 948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949" name="Shape 949"/>
          <p:cNvSpPr/>
          <p:nvPr/>
        </p:nvSpPr>
        <p:spPr>
          <a:xfrm>
            <a:off x="6146800" y="901700"/>
            <a:ext cx="15875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Stretch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a friend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Go for a walk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Yoga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 exercises</a:t>
            </a:r>
          </a:p>
        </p:txBody>
      </p:sp>
      <p:sp>
        <p:nvSpPr>
          <p:cNvPr id="950" name="Shape 950"/>
          <p:cNvSpPr/>
          <p:nvPr/>
        </p:nvSpPr>
        <p:spPr>
          <a:xfrm>
            <a:off x="774700" y="850900"/>
            <a:ext cx="100776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Drink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Street drugs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Compulsive 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behaviors</a:t>
            </a:r>
          </a:p>
        </p:txBody>
      </p:sp>
      <p:sp>
        <p:nvSpPr>
          <p:cNvPr id="951" name="Shape 951"/>
          <p:cNvSpPr/>
          <p:nvPr/>
        </p:nvSpPr>
        <p:spPr>
          <a:xfrm>
            <a:off x="2595293" y="2217290"/>
            <a:ext cx="482601" cy="110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15488" y="21403"/>
                </a:moveTo>
                <a:cubicBezTo>
                  <a:pt x="17092" y="19910"/>
                  <a:pt x="19813" y="17902"/>
                  <a:pt x="20348" y="16878"/>
                </a:cubicBezTo>
                <a:cubicBezTo>
                  <a:pt x="20787" y="16036"/>
                  <a:pt x="20618" y="13799"/>
                  <a:pt x="20348" y="12942"/>
                </a:cubicBezTo>
                <a:cubicBezTo>
                  <a:pt x="20164" y="12360"/>
                  <a:pt x="19190" y="10888"/>
                  <a:pt x="18680" y="10326"/>
                </a:cubicBezTo>
                <a:cubicBezTo>
                  <a:pt x="18126" y="9715"/>
                  <a:pt x="16286" y="8196"/>
                  <a:pt x="15454" y="7619"/>
                </a:cubicBezTo>
                <a:cubicBezTo>
                  <a:pt x="14757" y="7136"/>
                  <a:pt x="12623" y="5962"/>
                  <a:pt x="11822" y="5495"/>
                </a:cubicBezTo>
                <a:cubicBezTo>
                  <a:pt x="11022" y="5029"/>
                  <a:pt x="8935" y="3850"/>
                  <a:pt x="8173" y="3377"/>
                </a:cubicBezTo>
                <a:cubicBezTo>
                  <a:pt x="7562" y="2997"/>
                  <a:pt x="6289" y="1974"/>
                  <a:pt x="5541" y="1627"/>
                </a:cubicBezTo>
                <a:cubicBezTo>
                  <a:pt x="4921" y="1339"/>
                  <a:pt x="2954" y="507"/>
                  <a:pt x="2086" y="461"/>
                </a:cubicBezTo>
                <a:cubicBezTo>
                  <a:pt x="3194" y="520"/>
                  <a:pt x="-686" y="3649"/>
                  <a:pt x="420" y="3711"/>
                </a:cubicBezTo>
                <a:cubicBezTo>
                  <a:pt x="-813" y="3641"/>
                  <a:pt x="922" y="452"/>
                  <a:pt x="2384" y="92"/>
                </a:cubicBezTo>
                <a:cubicBezTo>
                  <a:pt x="3559" y="-197"/>
                  <a:pt x="8484" y="278"/>
                  <a:pt x="11488" y="370"/>
                </a:cubicBezTo>
              </a:path>
            </a:pathLst>
          </a:custGeom>
          <a:ln w="76200">
            <a:solidFill>
              <a:srgbClr val="7C2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52" name="Shape 952"/>
          <p:cNvSpPr/>
          <p:nvPr/>
        </p:nvSpPr>
        <p:spPr>
          <a:xfrm>
            <a:off x="5333347" y="3275577"/>
            <a:ext cx="279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73" extrusionOk="0">
                <a:moveTo>
                  <a:pt x="11016" y="21473"/>
                </a:moveTo>
                <a:cubicBezTo>
                  <a:pt x="9135" y="21397"/>
                  <a:pt x="4263" y="15568"/>
                  <a:pt x="2806" y="13606"/>
                </a:cubicBezTo>
                <a:cubicBezTo>
                  <a:pt x="2003" y="12525"/>
                  <a:pt x="197" y="9374"/>
                  <a:pt x="30" y="8113"/>
                </a:cubicBezTo>
                <a:cubicBezTo>
                  <a:pt x="-155" y="6723"/>
                  <a:pt x="560" y="2586"/>
                  <a:pt x="1411" y="1531"/>
                </a:cubicBezTo>
                <a:cubicBezTo>
                  <a:pt x="1836" y="1005"/>
                  <a:pt x="3848" y="139"/>
                  <a:pt x="4583" y="30"/>
                </a:cubicBezTo>
                <a:cubicBezTo>
                  <a:pt x="5323" y="-80"/>
                  <a:pt x="7459" y="214"/>
                  <a:pt x="8116" y="541"/>
                </a:cubicBezTo>
                <a:cubicBezTo>
                  <a:pt x="8738" y="852"/>
                  <a:pt x="9871" y="2831"/>
                  <a:pt x="10427" y="2882"/>
                </a:cubicBezTo>
                <a:cubicBezTo>
                  <a:pt x="11045" y="2939"/>
                  <a:pt x="12746" y="1129"/>
                  <a:pt x="13480" y="791"/>
                </a:cubicBezTo>
                <a:cubicBezTo>
                  <a:pt x="14064" y="521"/>
                  <a:pt x="15751" y="-54"/>
                  <a:pt x="16360" y="4"/>
                </a:cubicBezTo>
                <a:cubicBezTo>
                  <a:pt x="17002" y="66"/>
                  <a:pt x="18669" y="960"/>
                  <a:pt x="19157" y="1394"/>
                </a:cubicBezTo>
                <a:cubicBezTo>
                  <a:pt x="19636" y="1819"/>
                  <a:pt x="20514" y="3308"/>
                  <a:pt x="20767" y="3898"/>
                </a:cubicBezTo>
                <a:cubicBezTo>
                  <a:pt x="21012" y="4468"/>
                  <a:pt x="21427" y="6049"/>
                  <a:pt x="21433" y="6658"/>
                </a:cubicBezTo>
                <a:cubicBezTo>
                  <a:pt x="21445" y="7769"/>
                  <a:pt x="20781" y="10690"/>
                  <a:pt x="20323" y="11718"/>
                </a:cubicBezTo>
                <a:cubicBezTo>
                  <a:pt x="19758" y="12986"/>
                  <a:pt x="17533" y="15966"/>
                  <a:pt x="16554" y="17002"/>
                </a:cubicBezTo>
                <a:cubicBezTo>
                  <a:pt x="15498" y="18122"/>
                  <a:pt x="12188" y="21520"/>
                  <a:pt x="11016" y="21473"/>
                </a:cubicBezTo>
                <a:close/>
              </a:path>
            </a:pathLst>
          </a:custGeom>
          <a:solidFill>
            <a:srgbClr val="F4A4C0"/>
          </a:solidFill>
          <a:ln w="38100">
            <a:solidFill>
              <a:srgbClr val="B92D5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53" name="Shape 953"/>
          <p:cNvSpPr/>
          <p:nvPr/>
        </p:nvSpPr>
        <p:spPr>
          <a:xfrm>
            <a:off x="5232400" y="3644900"/>
            <a:ext cx="477664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Relns</a:t>
            </a:r>
          </a:p>
        </p:txBody>
      </p:sp>
      <p:sp>
        <p:nvSpPr>
          <p:cNvPr id="954" name="Shape 954"/>
          <p:cNvSpPr/>
          <p:nvPr/>
        </p:nvSpPr>
        <p:spPr>
          <a:xfrm>
            <a:off x="5245100" y="4013200"/>
            <a:ext cx="649387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Kids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Spouse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Friend</a:t>
            </a:r>
          </a:p>
        </p:txBody>
      </p:sp>
      <p:sp>
        <p:nvSpPr>
          <p:cNvPr id="955" name="Shape 955"/>
          <p:cNvSpPr/>
          <p:nvPr/>
        </p:nvSpPr>
        <p:spPr>
          <a:xfrm>
            <a:off x="5448300" y="3987800"/>
            <a:ext cx="864072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Loving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Warm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Close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Caring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Fun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Honest</a:t>
            </a:r>
          </a:p>
        </p:txBody>
      </p:sp>
      <p:sp>
        <p:nvSpPr>
          <p:cNvPr id="956" name="Shape 956"/>
          <p:cNvSpPr/>
          <p:nvPr/>
        </p:nvSpPr>
        <p:spPr>
          <a:xfrm>
            <a:off x="6273800" y="3632200"/>
            <a:ext cx="43686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Resp</a:t>
            </a:r>
          </a:p>
        </p:txBody>
      </p:sp>
      <p:sp>
        <p:nvSpPr>
          <p:cNvPr id="957" name="Shape 957"/>
          <p:cNvSpPr/>
          <p:nvPr/>
        </p:nvSpPr>
        <p:spPr>
          <a:xfrm>
            <a:off x="7226300" y="3632200"/>
            <a:ext cx="349089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Rec</a:t>
            </a:r>
          </a:p>
        </p:txBody>
      </p:sp>
      <p:sp>
        <p:nvSpPr>
          <p:cNvPr id="958" name="Shape 958"/>
          <p:cNvSpPr/>
          <p:nvPr/>
        </p:nvSpPr>
        <p:spPr>
          <a:xfrm>
            <a:off x="7950200" y="3632200"/>
            <a:ext cx="567085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Health</a:t>
            </a:r>
          </a:p>
        </p:txBody>
      </p:sp>
      <p:sp>
        <p:nvSpPr>
          <p:cNvPr id="959" name="Shape 959"/>
          <p:cNvSpPr/>
          <p:nvPr/>
        </p:nvSpPr>
        <p:spPr>
          <a:xfrm>
            <a:off x="6286500" y="3987800"/>
            <a:ext cx="94176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Caretaker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Responsible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Job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Dependable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Productive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Self?</a:t>
            </a:r>
          </a:p>
        </p:txBody>
      </p:sp>
      <p:sp>
        <p:nvSpPr>
          <p:cNvPr id="960" name="Shape 960"/>
          <p:cNvSpPr/>
          <p:nvPr/>
        </p:nvSpPr>
        <p:spPr>
          <a:xfrm>
            <a:off x="7200900" y="3987800"/>
            <a:ext cx="70571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Quilting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Fishing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Hiking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Watching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Sports</a:t>
            </a:r>
          </a:p>
        </p:txBody>
      </p:sp>
      <p:sp>
        <p:nvSpPr>
          <p:cNvPr id="961" name="Shape 961"/>
          <p:cNvSpPr/>
          <p:nvPr/>
        </p:nvSpPr>
        <p:spPr>
          <a:xfrm>
            <a:off x="7937500" y="3987800"/>
            <a:ext cx="80379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Walking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Movement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Strong</a:t>
            </a:r>
          </a:p>
        </p:txBody>
      </p:sp>
      <p:sp>
        <p:nvSpPr>
          <p:cNvPr id="962" name="Shape 962"/>
          <p:cNvSpPr/>
          <p:nvPr/>
        </p:nvSpPr>
        <p:spPr>
          <a:xfrm>
            <a:off x="228600" y="3759200"/>
            <a:ext cx="42545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7" y="14256"/>
                </a:moveTo>
                <a:lnTo>
                  <a:pt x="2837" y="21600"/>
                </a:lnTo>
                <a:lnTo>
                  <a:pt x="0" y="10800"/>
                </a:lnTo>
                <a:lnTo>
                  <a:pt x="2837" y="0"/>
                </a:lnTo>
                <a:lnTo>
                  <a:pt x="2837" y="7344"/>
                </a:lnTo>
                <a:lnTo>
                  <a:pt x="18763" y="7344"/>
                </a:lnTo>
                <a:lnTo>
                  <a:pt x="18763" y="0"/>
                </a:lnTo>
                <a:lnTo>
                  <a:pt x="21600" y="10800"/>
                </a:lnTo>
                <a:lnTo>
                  <a:pt x="18763" y="21600"/>
                </a:lnTo>
                <a:lnTo>
                  <a:pt x="18763" y="14256"/>
                </a:lnTo>
                <a:close/>
              </a:path>
            </a:pathLst>
          </a:custGeom>
          <a:solidFill>
            <a:srgbClr val="B92D5D">
              <a:alpha val="40000"/>
            </a:srgbClr>
          </a:solidFill>
          <a:ln w="25400">
            <a:solidFill>
              <a:srgbClr val="B92D5D">
                <a:alpha val="4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963" name="Shape 963"/>
          <p:cNvSpPr/>
          <p:nvPr/>
        </p:nvSpPr>
        <p:spPr>
          <a:xfrm rot="16203219">
            <a:off x="-780129" y="2724150"/>
            <a:ext cx="6223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7" y="14256"/>
                </a:moveTo>
                <a:lnTo>
                  <a:pt x="2837" y="21600"/>
                </a:lnTo>
                <a:lnTo>
                  <a:pt x="0" y="10800"/>
                </a:lnTo>
                <a:lnTo>
                  <a:pt x="2837" y="0"/>
                </a:lnTo>
                <a:lnTo>
                  <a:pt x="2837" y="7344"/>
                </a:lnTo>
                <a:lnTo>
                  <a:pt x="18763" y="7344"/>
                </a:lnTo>
                <a:lnTo>
                  <a:pt x="18763" y="0"/>
                </a:lnTo>
                <a:lnTo>
                  <a:pt x="21600" y="10800"/>
                </a:lnTo>
                <a:lnTo>
                  <a:pt x="18763" y="21600"/>
                </a:lnTo>
                <a:lnTo>
                  <a:pt x="18763" y="14256"/>
                </a:lnTo>
                <a:close/>
              </a:path>
            </a:pathLst>
          </a:custGeom>
          <a:solidFill>
            <a:srgbClr val="B92D5D">
              <a:alpha val="40000"/>
            </a:srgbClr>
          </a:solidFill>
          <a:ln w="25400">
            <a:solidFill>
              <a:srgbClr val="B92D5D">
                <a:alpha val="4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457200" y="483195"/>
            <a:ext cx="8229600" cy="589161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Living Life Well</a:t>
            </a:r>
          </a:p>
          <a:p>
            <a:pPr lvl="0">
              <a:defRPr sz="1800"/>
            </a:pPr>
            <a:r>
              <a:rPr sz="4400"/>
              <a:t>Multidisciplinary, Group Based,</a:t>
            </a:r>
          </a:p>
          <a:p>
            <a:pPr lvl="0">
              <a:defRPr sz="1800"/>
            </a:pPr>
            <a:r>
              <a:rPr sz="4400"/>
              <a:t>Pain Rehabilitation Program</a:t>
            </a:r>
          </a:p>
          <a:p>
            <a:pPr lvl="0">
              <a:defRPr sz="1800"/>
            </a:pPr>
            <a:endParaRPr sz="4400"/>
          </a:p>
          <a:p>
            <a:pPr lvl="0">
              <a:defRPr sz="1800"/>
            </a:pPr>
            <a:r>
              <a:rPr sz="4400"/>
              <a:t>Evolution</a:t>
            </a:r>
          </a:p>
        </p:txBody>
      </p:sp>
      <p:sp>
        <p:nvSpPr>
          <p:cNvPr id="28" name="Shape 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</a:t>
            </a:fld>
            <a:endParaRPr sz="1200">
              <a:solidFill>
                <a:srgbClr val="888888"/>
              </a:solidFill>
            </a:endParaRPr>
          </a:p>
        </p:txBody>
      </p:sp>
      <p:sp>
        <p:nvSpPr>
          <p:cNvPr id="29" name="Shape 29"/>
          <p:cNvSpPr/>
          <p:nvPr/>
        </p:nvSpPr>
        <p:spPr>
          <a:xfrm>
            <a:off x="2616199" y="4140199"/>
            <a:ext cx="3657602" cy="1589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968" name="Group 968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966" name="Shape 966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967" name="Shape 967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969" name="Shape 969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0" name="Shape 970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1" name="Shape 971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72" name="Shape 972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973" name="Shape 973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974" name="Shape 974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975" name="Shape 975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976" name="Shape 976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977" name="Shape 977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978" name="Shape 978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979" name="Shape 979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980" name="Shape 980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981" name="Shape 981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982" name="Shape 982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983" name="Shape 983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984" name="Shape 984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985" name="Shape 985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986" name="Shape 986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987" name="Shape 987"/>
          <p:cNvSpPr/>
          <p:nvPr/>
        </p:nvSpPr>
        <p:spPr>
          <a:xfrm>
            <a:off x="1968500" y="838200"/>
            <a:ext cx="60762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Avoid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Isolate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Hide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Sleep</a:t>
            </a:r>
          </a:p>
        </p:txBody>
      </p:sp>
      <p:sp>
        <p:nvSpPr>
          <p:cNvPr id="988" name="Shape 988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989" name="Shape 989"/>
          <p:cNvSpPr/>
          <p:nvPr/>
        </p:nvSpPr>
        <p:spPr>
          <a:xfrm>
            <a:off x="6146800" y="901700"/>
            <a:ext cx="15875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Stretch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a friend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Go for a walk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Yoga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 exercises</a:t>
            </a:r>
          </a:p>
        </p:txBody>
      </p:sp>
      <p:sp>
        <p:nvSpPr>
          <p:cNvPr id="990" name="Shape 990"/>
          <p:cNvSpPr/>
          <p:nvPr/>
        </p:nvSpPr>
        <p:spPr>
          <a:xfrm>
            <a:off x="774700" y="850900"/>
            <a:ext cx="100776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Drink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Street drugs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Compulsive 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behaviors</a:t>
            </a:r>
          </a:p>
        </p:txBody>
      </p:sp>
      <p:sp>
        <p:nvSpPr>
          <p:cNvPr id="991" name="Shape 991"/>
          <p:cNvSpPr/>
          <p:nvPr/>
        </p:nvSpPr>
        <p:spPr>
          <a:xfrm>
            <a:off x="2595293" y="2217290"/>
            <a:ext cx="482601" cy="110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15488" y="21403"/>
                </a:moveTo>
                <a:cubicBezTo>
                  <a:pt x="17092" y="19910"/>
                  <a:pt x="19813" y="17902"/>
                  <a:pt x="20348" y="16878"/>
                </a:cubicBezTo>
                <a:cubicBezTo>
                  <a:pt x="20787" y="16036"/>
                  <a:pt x="20618" y="13799"/>
                  <a:pt x="20348" y="12942"/>
                </a:cubicBezTo>
                <a:cubicBezTo>
                  <a:pt x="20164" y="12360"/>
                  <a:pt x="19190" y="10888"/>
                  <a:pt x="18680" y="10326"/>
                </a:cubicBezTo>
                <a:cubicBezTo>
                  <a:pt x="18126" y="9715"/>
                  <a:pt x="16286" y="8196"/>
                  <a:pt x="15454" y="7619"/>
                </a:cubicBezTo>
                <a:cubicBezTo>
                  <a:pt x="14757" y="7136"/>
                  <a:pt x="12623" y="5962"/>
                  <a:pt x="11822" y="5495"/>
                </a:cubicBezTo>
                <a:cubicBezTo>
                  <a:pt x="11022" y="5029"/>
                  <a:pt x="8935" y="3850"/>
                  <a:pt x="8173" y="3377"/>
                </a:cubicBezTo>
                <a:cubicBezTo>
                  <a:pt x="7562" y="2997"/>
                  <a:pt x="6289" y="1974"/>
                  <a:pt x="5541" y="1627"/>
                </a:cubicBezTo>
                <a:cubicBezTo>
                  <a:pt x="4921" y="1339"/>
                  <a:pt x="2954" y="507"/>
                  <a:pt x="2086" y="461"/>
                </a:cubicBezTo>
                <a:cubicBezTo>
                  <a:pt x="3194" y="520"/>
                  <a:pt x="-686" y="3649"/>
                  <a:pt x="420" y="3711"/>
                </a:cubicBezTo>
                <a:cubicBezTo>
                  <a:pt x="-813" y="3641"/>
                  <a:pt x="922" y="452"/>
                  <a:pt x="2384" y="92"/>
                </a:cubicBezTo>
                <a:cubicBezTo>
                  <a:pt x="3559" y="-197"/>
                  <a:pt x="8484" y="278"/>
                  <a:pt x="11488" y="370"/>
                </a:cubicBezTo>
              </a:path>
            </a:pathLst>
          </a:custGeom>
          <a:ln w="76200">
            <a:solidFill>
              <a:srgbClr val="7C2A0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92" name="Shape 992"/>
          <p:cNvSpPr/>
          <p:nvPr/>
        </p:nvSpPr>
        <p:spPr>
          <a:xfrm>
            <a:off x="5333347" y="3275577"/>
            <a:ext cx="279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73" extrusionOk="0">
                <a:moveTo>
                  <a:pt x="11016" y="21473"/>
                </a:moveTo>
                <a:cubicBezTo>
                  <a:pt x="9135" y="21397"/>
                  <a:pt x="4263" y="15568"/>
                  <a:pt x="2806" y="13606"/>
                </a:cubicBezTo>
                <a:cubicBezTo>
                  <a:pt x="2003" y="12525"/>
                  <a:pt x="197" y="9374"/>
                  <a:pt x="30" y="8113"/>
                </a:cubicBezTo>
                <a:cubicBezTo>
                  <a:pt x="-155" y="6723"/>
                  <a:pt x="560" y="2586"/>
                  <a:pt x="1411" y="1531"/>
                </a:cubicBezTo>
                <a:cubicBezTo>
                  <a:pt x="1836" y="1005"/>
                  <a:pt x="3848" y="139"/>
                  <a:pt x="4583" y="30"/>
                </a:cubicBezTo>
                <a:cubicBezTo>
                  <a:pt x="5323" y="-80"/>
                  <a:pt x="7459" y="214"/>
                  <a:pt x="8116" y="541"/>
                </a:cubicBezTo>
                <a:cubicBezTo>
                  <a:pt x="8738" y="852"/>
                  <a:pt x="9871" y="2831"/>
                  <a:pt x="10427" y="2882"/>
                </a:cubicBezTo>
                <a:cubicBezTo>
                  <a:pt x="11045" y="2939"/>
                  <a:pt x="12746" y="1129"/>
                  <a:pt x="13480" y="791"/>
                </a:cubicBezTo>
                <a:cubicBezTo>
                  <a:pt x="14064" y="521"/>
                  <a:pt x="15751" y="-54"/>
                  <a:pt x="16360" y="4"/>
                </a:cubicBezTo>
                <a:cubicBezTo>
                  <a:pt x="17002" y="66"/>
                  <a:pt x="18669" y="960"/>
                  <a:pt x="19157" y="1394"/>
                </a:cubicBezTo>
                <a:cubicBezTo>
                  <a:pt x="19636" y="1819"/>
                  <a:pt x="20514" y="3308"/>
                  <a:pt x="20767" y="3898"/>
                </a:cubicBezTo>
                <a:cubicBezTo>
                  <a:pt x="21012" y="4468"/>
                  <a:pt x="21427" y="6049"/>
                  <a:pt x="21433" y="6658"/>
                </a:cubicBezTo>
                <a:cubicBezTo>
                  <a:pt x="21445" y="7769"/>
                  <a:pt x="20781" y="10690"/>
                  <a:pt x="20323" y="11718"/>
                </a:cubicBezTo>
                <a:cubicBezTo>
                  <a:pt x="19758" y="12986"/>
                  <a:pt x="17533" y="15966"/>
                  <a:pt x="16554" y="17002"/>
                </a:cubicBezTo>
                <a:cubicBezTo>
                  <a:pt x="15498" y="18122"/>
                  <a:pt x="12188" y="21520"/>
                  <a:pt x="11016" y="21473"/>
                </a:cubicBezTo>
                <a:close/>
              </a:path>
            </a:pathLst>
          </a:custGeom>
          <a:solidFill>
            <a:srgbClr val="F4A4C0"/>
          </a:solidFill>
          <a:ln w="38100">
            <a:solidFill>
              <a:srgbClr val="B92D5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993" name="Shape 993"/>
          <p:cNvSpPr/>
          <p:nvPr/>
        </p:nvSpPr>
        <p:spPr>
          <a:xfrm>
            <a:off x="5232400" y="3644900"/>
            <a:ext cx="477664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Relns</a:t>
            </a:r>
          </a:p>
        </p:txBody>
      </p:sp>
      <p:sp>
        <p:nvSpPr>
          <p:cNvPr id="994" name="Shape 994"/>
          <p:cNvSpPr/>
          <p:nvPr/>
        </p:nvSpPr>
        <p:spPr>
          <a:xfrm>
            <a:off x="5245100" y="4013200"/>
            <a:ext cx="649387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Kids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Spouse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Friend</a:t>
            </a:r>
          </a:p>
        </p:txBody>
      </p:sp>
      <p:sp>
        <p:nvSpPr>
          <p:cNvPr id="995" name="Shape 995"/>
          <p:cNvSpPr/>
          <p:nvPr/>
        </p:nvSpPr>
        <p:spPr>
          <a:xfrm>
            <a:off x="5448300" y="3987800"/>
            <a:ext cx="864072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Loving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Warm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Close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Caring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Fun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Honest</a:t>
            </a:r>
          </a:p>
        </p:txBody>
      </p:sp>
      <p:sp>
        <p:nvSpPr>
          <p:cNvPr id="996" name="Shape 996"/>
          <p:cNvSpPr/>
          <p:nvPr/>
        </p:nvSpPr>
        <p:spPr>
          <a:xfrm>
            <a:off x="6273800" y="3632200"/>
            <a:ext cx="43686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Resp</a:t>
            </a:r>
          </a:p>
        </p:txBody>
      </p:sp>
      <p:sp>
        <p:nvSpPr>
          <p:cNvPr id="997" name="Shape 997"/>
          <p:cNvSpPr/>
          <p:nvPr/>
        </p:nvSpPr>
        <p:spPr>
          <a:xfrm>
            <a:off x="7226300" y="3632200"/>
            <a:ext cx="349089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Rec</a:t>
            </a:r>
          </a:p>
        </p:txBody>
      </p:sp>
      <p:sp>
        <p:nvSpPr>
          <p:cNvPr id="998" name="Shape 998"/>
          <p:cNvSpPr/>
          <p:nvPr/>
        </p:nvSpPr>
        <p:spPr>
          <a:xfrm>
            <a:off x="7950200" y="3632200"/>
            <a:ext cx="567085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Health</a:t>
            </a:r>
          </a:p>
        </p:txBody>
      </p:sp>
      <p:sp>
        <p:nvSpPr>
          <p:cNvPr id="999" name="Shape 999"/>
          <p:cNvSpPr/>
          <p:nvPr/>
        </p:nvSpPr>
        <p:spPr>
          <a:xfrm>
            <a:off x="6286500" y="3987800"/>
            <a:ext cx="94176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Caretaker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Responsible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Job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Dependable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Productive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Self?</a:t>
            </a:r>
          </a:p>
        </p:txBody>
      </p:sp>
      <p:sp>
        <p:nvSpPr>
          <p:cNvPr id="1000" name="Shape 1000"/>
          <p:cNvSpPr/>
          <p:nvPr/>
        </p:nvSpPr>
        <p:spPr>
          <a:xfrm>
            <a:off x="7200900" y="3987800"/>
            <a:ext cx="70571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Quilting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Fishing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Hiking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Watching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Sports</a:t>
            </a:r>
          </a:p>
        </p:txBody>
      </p:sp>
      <p:sp>
        <p:nvSpPr>
          <p:cNvPr id="1001" name="Shape 1001"/>
          <p:cNvSpPr/>
          <p:nvPr/>
        </p:nvSpPr>
        <p:spPr>
          <a:xfrm>
            <a:off x="7937500" y="3987800"/>
            <a:ext cx="80379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Walking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Movement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Strong</a:t>
            </a:r>
          </a:p>
        </p:txBody>
      </p:sp>
      <p:sp>
        <p:nvSpPr>
          <p:cNvPr id="1002" name="Shape 1002"/>
          <p:cNvSpPr/>
          <p:nvPr/>
        </p:nvSpPr>
        <p:spPr>
          <a:xfrm>
            <a:off x="228600" y="3759200"/>
            <a:ext cx="81788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7" y="14256"/>
                </a:moveTo>
                <a:lnTo>
                  <a:pt x="2837" y="21600"/>
                </a:lnTo>
                <a:lnTo>
                  <a:pt x="0" y="10800"/>
                </a:lnTo>
                <a:lnTo>
                  <a:pt x="2837" y="0"/>
                </a:lnTo>
                <a:lnTo>
                  <a:pt x="2837" y="7344"/>
                </a:lnTo>
                <a:lnTo>
                  <a:pt x="18763" y="7344"/>
                </a:lnTo>
                <a:lnTo>
                  <a:pt x="18763" y="0"/>
                </a:lnTo>
                <a:lnTo>
                  <a:pt x="21600" y="10800"/>
                </a:lnTo>
                <a:lnTo>
                  <a:pt x="18763" y="21600"/>
                </a:lnTo>
                <a:lnTo>
                  <a:pt x="18763" y="14256"/>
                </a:lnTo>
                <a:close/>
              </a:path>
            </a:pathLst>
          </a:custGeom>
          <a:solidFill>
            <a:srgbClr val="B92D5D">
              <a:alpha val="40000"/>
            </a:srgbClr>
          </a:solidFill>
          <a:ln w="25400">
            <a:solidFill>
              <a:srgbClr val="B92D5D">
                <a:alpha val="4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003" name="Shape 1003"/>
          <p:cNvSpPr/>
          <p:nvPr/>
        </p:nvSpPr>
        <p:spPr>
          <a:xfrm rot="16203219">
            <a:off x="-780129" y="2724150"/>
            <a:ext cx="6223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37" y="14256"/>
                </a:moveTo>
                <a:lnTo>
                  <a:pt x="2837" y="21600"/>
                </a:lnTo>
                <a:lnTo>
                  <a:pt x="0" y="10800"/>
                </a:lnTo>
                <a:lnTo>
                  <a:pt x="2837" y="0"/>
                </a:lnTo>
                <a:lnTo>
                  <a:pt x="2837" y="7344"/>
                </a:lnTo>
                <a:lnTo>
                  <a:pt x="18763" y="7344"/>
                </a:lnTo>
                <a:lnTo>
                  <a:pt x="18763" y="0"/>
                </a:lnTo>
                <a:lnTo>
                  <a:pt x="21600" y="10800"/>
                </a:lnTo>
                <a:lnTo>
                  <a:pt x="18763" y="21600"/>
                </a:lnTo>
                <a:lnTo>
                  <a:pt x="18763" y="14256"/>
                </a:lnTo>
                <a:close/>
              </a:path>
            </a:pathLst>
          </a:custGeom>
          <a:solidFill>
            <a:srgbClr val="B92D5D">
              <a:alpha val="40000"/>
            </a:srgbClr>
          </a:solidFill>
          <a:ln w="25400">
            <a:solidFill>
              <a:srgbClr val="B92D5D">
                <a:alpha val="4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/>
          <p:nvPr/>
        </p:nvSpPr>
        <p:spPr>
          <a:xfrm>
            <a:off x="571500" y="774700"/>
            <a:ext cx="3314700" cy="1943100"/>
          </a:xfrm>
          <a:prstGeom prst="rect">
            <a:avLst/>
          </a:prstGeom>
          <a:solidFill>
            <a:srgbClr val="C0C0C0">
              <a:alpha val="30000"/>
            </a:srgbClr>
          </a:solidFill>
          <a:ln w="19050">
            <a:solidFill>
              <a:srgbClr val="60606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135" name="Shape 1135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138" name="Group 1138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1136" name="Shape 1136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1139" name="Shape 1139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0" name="Shape 1140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1" name="Shape 1141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2" name="Shape 1142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1143" name="Shape 1143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1144" name="Shape 1144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1145" name="Shape 1145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1146" name="Shape 1146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1147" name="Shape 1147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1148" name="Shape 1148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1149" name="Shape 1149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1150" name="Shape 1150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1151" name="Shape 1151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1152" name="Shape 1152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1153" name="Shape 1153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1154" name="Shape 1154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1155" name="Shape 1155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1156" name="Shape 1156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1157" name="Shape 1157"/>
          <p:cNvSpPr/>
          <p:nvPr/>
        </p:nvSpPr>
        <p:spPr>
          <a:xfrm>
            <a:off x="1968500" y="838200"/>
            <a:ext cx="60762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Avoid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Isolate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Hide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Sleep</a:t>
            </a:r>
          </a:p>
        </p:txBody>
      </p:sp>
      <p:sp>
        <p:nvSpPr>
          <p:cNvPr id="1158" name="Shape 1158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1159" name="Shape 1159"/>
          <p:cNvSpPr/>
          <p:nvPr/>
        </p:nvSpPr>
        <p:spPr>
          <a:xfrm>
            <a:off x="6146800" y="901700"/>
            <a:ext cx="15875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Stretch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a friend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Go for a walk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Yoga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 exercises</a:t>
            </a:r>
          </a:p>
        </p:txBody>
      </p:sp>
      <p:sp>
        <p:nvSpPr>
          <p:cNvPr id="1160" name="Shape 1160"/>
          <p:cNvSpPr/>
          <p:nvPr/>
        </p:nvSpPr>
        <p:spPr>
          <a:xfrm>
            <a:off x="774700" y="850900"/>
            <a:ext cx="100776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Drink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Street drugs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Compulsive 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behaviors</a:t>
            </a:r>
          </a:p>
        </p:txBody>
      </p:sp>
      <p:sp>
        <p:nvSpPr>
          <p:cNvPr id="1161" name="Shape 1161"/>
          <p:cNvSpPr/>
          <p:nvPr/>
        </p:nvSpPr>
        <p:spPr>
          <a:xfrm>
            <a:off x="2595293" y="2217290"/>
            <a:ext cx="482601" cy="110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15488" y="21403"/>
                </a:moveTo>
                <a:cubicBezTo>
                  <a:pt x="17092" y="19910"/>
                  <a:pt x="19813" y="17902"/>
                  <a:pt x="20348" y="16878"/>
                </a:cubicBezTo>
                <a:cubicBezTo>
                  <a:pt x="20787" y="16036"/>
                  <a:pt x="20618" y="13799"/>
                  <a:pt x="20348" y="12942"/>
                </a:cubicBezTo>
                <a:cubicBezTo>
                  <a:pt x="20164" y="12360"/>
                  <a:pt x="19190" y="10888"/>
                  <a:pt x="18680" y="10326"/>
                </a:cubicBezTo>
                <a:cubicBezTo>
                  <a:pt x="18126" y="9715"/>
                  <a:pt x="16286" y="8196"/>
                  <a:pt x="15454" y="7619"/>
                </a:cubicBezTo>
                <a:cubicBezTo>
                  <a:pt x="14757" y="7136"/>
                  <a:pt x="12623" y="5962"/>
                  <a:pt x="11822" y="5495"/>
                </a:cubicBezTo>
                <a:cubicBezTo>
                  <a:pt x="11022" y="5029"/>
                  <a:pt x="8935" y="3850"/>
                  <a:pt x="8173" y="3377"/>
                </a:cubicBezTo>
                <a:cubicBezTo>
                  <a:pt x="7562" y="2997"/>
                  <a:pt x="6289" y="1974"/>
                  <a:pt x="5541" y="1627"/>
                </a:cubicBezTo>
                <a:cubicBezTo>
                  <a:pt x="4921" y="1339"/>
                  <a:pt x="2954" y="507"/>
                  <a:pt x="2086" y="461"/>
                </a:cubicBezTo>
                <a:cubicBezTo>
                  <a:pt x="3194" y="520"/>
                  <a:pt x="-686" y="3649"/>
                  <a:pt x="420" y="3711"/>
                </a:cubicBezTo>
                <a:cubicBezTo>
                  <a:pt x="-813" y="3641"/>
                  <a:pt x="922" y="452"/>
                  <a:pt x="2384" y="92"/>
                </a:cubicBezTo>
                <a:cubicBezTo>
                  <a:pt x="3559" y="-197"/>
                  <a:pt x="8484" y="278"/>
                  <a:pt x="11488" y="370"/>
                </a:cubicBezTo>
              </a:path>
            </a:pathLst>
          </a:custGeom>
          <a:ln w="38100">
            <a:solidFill>
              <a:srgbClr val="60606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2" name="Shape 1162"/>
          <p:cNvSpPr/>
          <p:nvPr/>
        </p:nvSpPr>
        <p:spPr>
          <a:xfrm>
            <a:off x="5333347" y="3275577"/>
            <a:ext cx="279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73" extrusionOk="0">
                <a:moveTo>
                  <a:pt x="11016" y="21473"/>
                </a:moveTo>
                <a:cubicBezTo>
                  <a:pt x="9135" y="21397"/>
                  <a:pt x="4263" y="15568"/>
                  <a:pt x="2806" y="13606"/>
                </a:cubicBezTo>
                <a:cubicBezTo>
                  <a:pt x="2003" y="12525"/>
                  <a:pt x="197" y="9374"/>
                  <a:pt x="30" y="8113"/>
                </a:cubicBezTo>
                <a:cubicBezTo>
                  <a:pt x="-155" y="6723"/>
                  <a:pt x="560" y="2586"/>
                  <a:pt x="1411" y="1531"/>
                </a:cubicBezTo>
                <a:cubicBezTo>
                  <a:pt x="1836" y="1005"/>
                  <a:pt x="3848" y="139"/>
                  <a:pt x="4583" y="30"/>
                </a:cubicBezTo>
                <a:cubicBezTo>
                  <a:pt x="5323" y="-80"/>
                  <a:pt x="7459" y="214"/>
                  <a:pt x="8116" y="541"/>
                </a:cubicBezTo>
                <a:cubicBezTo>
                  <a:pt x="8738" y="852"/>
                  <a:pt x="9871" y="2831"/>
                  <a:pt x="10427" y="2882"/>
                </a:cubicBezTo>
                <a:cubicBezTo>
                  <a:pt x="11045" y="2939"/>
                  <a:pt x="12746" y="1129"/>
                  <a:pt x="13480" y="791"/>
                </a:cubicBezTo>
                <a:cubicBezTo>
                  <a:pt x="14064" y="521"/>
                  <a:pt x="15751" y="-54"/>
                  <a:pt x="16360" y="4"/>
                </a:cubicBezTo>
                <a:cubicBezTo>
                  <a:pt x="17002" y="66"/>
                  <a:pt x="18669" y="960"/>
                  <a:pt x="19157" y="1394"/>
                </a:cubicBezTo>
                <a:cubicBezTo>
                  <a:pt x="19636" y="1819"/>
                  <a:pt x="20514" y="3308"/>
                  <a:pt x="20767" y="3898"/>
                </a:cubicBezTo>
                <a:cubicBezTo>
                  <a:pt x="21012" y="4468"/>
                  <a:pt x="21427" y="6049"/>
                  <a:pt x="21433" y="6658"/>
                </a:cubicBezTo>
                <a:cubicBezTo>
                  <a:pt x="21445" y="7769"/>
                  <a:pt x="20781" y="10690"/>
                  <a:pt x="20323" y="11718"/>
                </a:cubicBezTo>
                <a:cubicBezTo>
                  <a:pt x="19758" y="12986"/>
                  <a:pt x="17533" y="15966"/>
                  <a:pt x="16554" y="17002"/>
                </a:cubicBezTo>
                <a:cubicBezTo>
                  <a:pt x="15498" y="18122"/>
                  <a:pt x="12188" y="21520"/>
                  <a:pt x="11016" y="21473"/>
                </a:cubicBezTo>
                <a:close/>
              </a:path>
            </a:pathLst>
          </a:custGeom>
          <a:solidFill>
            <a:srgbClr val="F4A4C0"/>
          </a:solidFill>
          <a:ln w="38100">
            <a:solidFill>
              <a:srgbClr val="B92D5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3" name="Shape 1163"/>
          <p:cNvSpPr/>
          <p:nvPr/>
        </p:nvSpPr>
        <p:spPr>
          <a:xfrm>
            <a:off x="5232400" y="3644900"/>
            <a:ext cx="477664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Relns</a:t>
            </a:r>
          </a:p>
        </p:txBody>
      </p:sp>
      <p:sp>
        <p:nvSpPr>
          <p:cNvPr id="1164" name="Shape 1164"/>
          <p:cNvSpPr/>
          <p:nvPr/>
        </p:nvSpPr>
        <p:spPr>
          <a:xfrm>
            <a:off x="5245100" y="4013200"/>
            <a:ext cx="649387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Kids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Spouse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Friend</a:t>
            </a:r>
          </a:p>
        </p:txBody>
      </p:sp>
      <p:sp>
        <p:nvSpPr>
          <p:cNvPr id="1165" name="Shape 1165"/>
          <p:cNvSpPr/>
          <p:nvPr/>
        </p:nvSpPr>
        <p:spPr>
          <a:xfrm>
            <a:off x="5448300" y="3987800"/>
            <a:ext cx="864072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Loving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Warm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Close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Caring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Fun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Honest</a:t>
            </a:r>
          </a:p>
        </p:txBody>
      </p:sp>
      <p:sp>
        <p:nvSpPr>
          <p:cNvPr id="1166" name="Shape 1166"/>
          <p:cNvSpPr/>
          <p:nvPr/>
        </p:nvSpPr>
        <p:spPr>
          <a:xfrm>
            <a:off x="6273800" y="3632200"/>
            <a:ext cx="43686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Resp</a:t>
            </a:r>
          </a:p>
        </p:txBody>
      </p:sp>
      <p:sp>
        <p:nvSpPr>
          <p:cNvPr id="1167" name="Shape 1167"/>
          <p:cNvSpPr/>
          <p:nvPr/>
        </p:nvSpPr>
        <p:spPr>
          <a:xfrm>
            <a:off x="7226300" y="3632200"/>
            <a:ext cx="349089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Rec</a:t>
            </a:r>
          </a:p>
        </p:txBody>
      </p:sp>
      <p:sp>
        <p:nvSpPr>
          <p:cNvPr id="1168" name="Shape 1168"/>
          <p:cNvSpPr/>
          <p:nvPr/>
        </p:nvSpPr>
        <p:spPr>
          <a:xfrm>
            <a:off x="7950200" y="3632200"/>
            <a:ext cx="567085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Health</a:t>
            </a:r>
          </a:p>
        </p:txBody>
      </p:sp>
      <p:sp>
        <p:nvSpPr>
          <p:cNvPr id="1169" name="Shape 1169"/>
          <p:cNvSpPr/>
          <p:nvPr/>
        </p:nvSpPr>
        <p:spPr>
          <a:xfrm>
            <a:off x="6286500" y="3987800"/>
            <a:ext cx="94176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Caretaker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Responsible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Job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Dependable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Productive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Self?</a:t>
            </a:r>
          </a:p>
        </p:txBody>
      </p:sp>
      <p:sp>
        <p:nvSpPr>
          <p:cNvPr id="1170" name="Shape 1170"/>
          <p:cNvSpPr/>
          <p:nvPr/>
        </p:nvSpPr>
        <p:spPr>
          <a:xfrm>
            <a:off x="7200900" y="3987800"/>
            <a:ext cx="70571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Quilting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Fishing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Hiking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Watching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Sports</a:t>
            </a:r>
          </a:p>
        </p:txBody>
      </p:sp>
      <p:sp>
        <p:nvSpPr>
          <p:cNvPr id="1171" name="Shape 1171"/>
          <p:cNvSpPr/>
          <p:nvPr/>
        </p:nvSpPr>
        <p:spPr>
          <a:xfrm>
            <a:off x="7937500" y="3987800"/>
            <a:ext cx="80379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Walking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Movement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Strong</a:t>
            </a:r>
          </a:p>
        </p:txBody>
      </p:sp>
      <p:sp>
        <p:nvSpPr>
          <p:cNvPr id="1172" name="Shape 1172"/>
          <p:cNvSpPr/>
          <p:nvPr/>
        </p:nvSpPr>
        <p:spPr>
          <a:xfrm>
            <a:off x="1289657" y="2222500"/>
            <a:ext cx="546101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5129" y="0"/>
                </a:moveTo>
                <a:cubicBezTo>
                  <a:pt x="3525" y="1493"/>
                  <a:pt x="804" y="3501"/>
                  <a:pt x="269" y="4525"/>
                </a:cubicBezTo>
                <a:cubicBezTo>
                  <a:pt x="-170" y="5367"/>
                  <a:pt x="-1" y="7604"/>
                  <a:pt x="269" y="8461"/>
                </a:cubicBezTo>
                <a:cubicBezTo>
                  <a:pt x="453" y="9043"/>
                  <a:pt x="1427" y="10515"/>
                  <a:pt x="1937" y="11077"/>
                </a:cubicBezTo>
                <a:cubicBezTo>
                  <a:pt x="2491" y="11688"/>
                  <a:pt x="4331" y="13207"/>
                  <a:pt x="5163" y="13784"/>
                </a:cubicBezTo>
                <a:cubicBezTo>
                  <a:pt x="5860" y="14267"/>
                  <a:pt x="7994" y="15441"/>
                  <a:pt x="8795" y="15908"/>
                </a:cubicBezTo>
                <a:cubicBezTo>
                  <a:pt x="9595" y="16374"/>
                  <a:pt x="11682" y="17553"/>
                  <a:pt x="12444" y="18026"/>
                </a:cubicBezTo>
                <a:cubicBezTo>
                  <a:pt x="13055" y="18406"/>
                  <a:pt x="14328" y="19429"/>
                  <a:pt x="15076" y="19776"/>
                </a:cubicBezTo>
                <a:cubicBezTo>
                  <a:pt x="15696" y="20064"/>
                  <a:pt x="17663" y="20896"/>
                  <a:pt x="18531" y="20942"/>
                </a:cubicBezTo>
                <a:cubicBezTo>
                  <a:pt x="17423" y="20883"/>
                  <a:pt x="21303" y="17754"/>
                  <a:pt x="20197" y="17692"/>
                </a:cubicBezTo>
                <a:cubicBezTo>
                  <a:pt x="21430" y="17762"/>
                  <a:pt x="19695" y="20951"/>
                  <a:pt x="18233" y="21311"/>
                </a:cubicBezTo>
                <a:cubicBezTo>
                  <a:pt x="17058" y="21600"/>
                  <a:pt x="12133" y="21125"/>
                  <a:pt x="9129" y="21033"/>
                </a:cubicBezTo>
              </a:path>
            </a:pathLst>
          </a:custGeom>
          <a:ln w="38100">
            <a:solidFill>
              <a:srgbClr val="60606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1921558" y="2351563"/>
            <a:ext cx="800851" cy="96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7" h="21069" extrusionOk="0">
                <a:moveTo>
                  <a:pt x="15148" y="0"/>
                </a:moveTo>
                <a:cubicBezTo>
                  <a:pt x="12100" y="167"/>
                  <a:pt x="8573" y="-150"/>
                  <a:pt x="5911" y="506"/>
                </a:cubicBezTo>
                <a:cubicBezTo>
                  <a:pt x="4112" y="949"/>
                  <a:pt x="1358" y="1782"/>
                  <a:pt x="466" y="3042"/>
                </a:cubicBezTo>
                <a:cubicBezTo>
                  <a:pt x="106" y="3550"/>
                  <a:pt x="148" y="4582"/>
                  <a:pt x="466" y="5122"/>
                </a:cubicBezTo>
                <a:cubicBezTo>
                  <a:pt x="1063" y="6135"/>
                  <a:pt x="2894" y="7058"/>
                  <a:pt x="4188" y="7536"/>
                </a:cubicBezTo>
                <a:cubicBezTo>
                  <a:pt x="5919" y="8175"/>
                  <a:pt x="8510" y="8367"/>
                  <a:pt x="10426" y="8449"/>
                </a:cubicBezTo>
                <a:cubicBezTo>
                  <a:pt x="12047" y="8519"/>
                  <a:pt x="14172" y="8366"/>
                  <a:pt x="15772" y="8131"/>
                </a:cubicBezTo>
                <a:cubicBezTo>
                  <a:pt x="17030" y="7946"/>
                  <a:pt x="18846" y="7793"/>
                  <a:pt x="19821" y="7168"/>
                </a:cubicBezTo>
                <a:cubicBezTo>
                  <a:pt x="20474" y="6750"/>
                  <a:pt x="21256" y="5818"/>
                  <a:pt x="21247" y="5163"/>
                </a:cubicBezTo>
                <a:cubicBezTo>
                  <a:pt x="21239" y="4606"/>
                  <a:pt x="20576" y="3781"/>
                  <a:pt x="19989" y="3482"/>
                </a:cubicBezTo>
                <a:cubicBezTo>
                  <a:pt x="19337" y="3150"/>
                  <a:pt x="18144" y="3316"/>
                  <a:pt x="17336" y="3287"/>
                </a:cubicBezTo>
                <a:cubicBezTo>
                  <a:pt x="16158" y="3243"/>
                  <a:pt x="14632" y="3230"/>
                  <a:pt x="13455" y="3287"/>
                </a:cubicBezTo>
                <a:cubicBezTo>
                  <a:pt x="11844" y="3365"/>
                  <a:pt x="9765" y="3557"/>
                  <a:pt x="8179" y="3800"/>
                </a:cubicBezTo>
                <a:cubicBezTo>
                  <a:pt x="7334" y="3930"/>
                  <a:pt x="6199" y="4068"/>
                  <a:pt x="5436" y="4379"/>
                </a:cubicBezTo>
                <a:cubicBezTo>
                  <a:pt x="4783" y="4646"/>
                  <a:pt x="4062" y="5197"/>
                  <a:pt x="3535" y="5619"/>
                </a:cubicBezTo>
                <a:cubicBezTo>
                  <a:pt x="2818" y="6195"/>
                  <a:pt x="1793" y="6961"/>
                  <a:pt x="1416" y="7707"/>
                </a:cubicBezTo>
                <a:cubicBezTo>
                  <a:pt x="1119" y="8298"/>
                  <a:pt x="1138" y="9201"/>
                  <a:pt x="1179" y="9852"/>
                </a:cubicBezTo>
                <a:cubicBezTo>
                  <a:pt x="1210" y="10347"/>
                  <a:pt x="1257" y="11049"/>
                  <a:pt x="1565" y="11459"/>
                </a:cubicBezTo>
                <a:cubicBezTo>
                  <a:pt x="1884" y="11885"/>
                  <a:pt x="2646" y="12265"/>
                  <a:pt x="3198" y="12503"/>
                </a:cubicBezTo>
                <a:cubicBezTo>
                  <a:pt x="3836" y="12777"/>
                  <a:pt x="4814" y="12850"/>
                  <a:pt x="5475" y="13090"/>
                </a:cubicBezTo>
                <a:cubicBezTo>
                  <a:pt x="6209" y="13355"/>
                  <a:pt x="7008" y="13977"/>
                  <a:pt x="7762" y="14183"/>
                </a:cubicBezTo>
                <a:cubicBezTo>
                  <a:pt x="8329" y="14338"/>
                  <a:pt x="9132" y="14329"/>
                  <a:pt x="9733" y="14371"/>
                </a:cubicBezTo>
                <a:cubicBezTo>
                  <a:pt x="10628" y="14433"/>
                  <a:pt x="11786" y="14481"/>
                  <a:pt x="12683" y="14501"/>
                </a:cubicBezTo>
                <a:cubicBezTo>
                  <a:pt x="13550" y="14520"/>
                  <a:pt x="14681" y="14601"/>
                  <a:pt x="15534" y="14501"/>
                </a:cubicBezTo>
                <a:cubicBezTo>
                  <a:pt x="16118" y="14432"/>
                  <a:pt x="16862" y="14243"/>
                  <a:pt x="17405" y="14053"/>
                </a:cubicBezTo>
                <a:cubicBezTo>
                  <a:pt x="18233" y="13761"/>
                  <a:pt x="19558" y="13430"/>
                  <a:pt x="19979" y="12829"/>
                </a:cubicBezTo>
                <a:cubicBezTo>
                  <a:pt x="20214" y="12495"/>
                  <a:pt x="20240" y="11776"/>
                  <a:pt x="19979" y="11467"/>
                </a:cubicBezTo>
                <a:cubicBezTo>
                  <a:pt x="19769" y="11218"/>
                  <a:pt x="19120" y="11179"/>
                  <a:pt x="18732" y="11084"/>
                </a:cubicBezTo>
                <a:cubicBezTo>
                  <a:pt x="18097" y="10929"/>
                  <a:pt x="17258" y="10777"/>
                  <a:pt x="16604" y="10692"/>
                </a:cubicBezTo>
                <a:cubicBezTo>
                  <a:pt x="15846" y="10593"/>
                  <a:pt x="14855" y="10526"/>
                  <a:pt x="14089" y="10496"/>
                </a:cubicBezTo>
                <a:cubicBezTo>
                  <a:pt x="13443" y="10471"/>
                  <a:pt x="12607" y="10496"/>
                  <a:pt x="11960" y="10496"/>
                </a:cubicBezTo>
                <a:cubicBezTo>
                  <a:pt x="11437" y="10496"/>
                  <a:pt x="10762" y="10496"/>
                  <a:pt x="10238" y="10496"/>
                </a:cubicBezTo>
                <a:cubicBezTo>
                  <a:pt x="9446" y="10496"/>
                  <a:pt x="8405" y="10376"/>
                  <a:pt x="7634" y="10496"/>
                </a:cubicBezTo>
                <a:cubicBezTo>
                  <a:pt x="6740" y="10635"/>
                  <a:pt x="5614" y="11028"/>
                  <a:pt x="4822" y="11402"/>
                </a:cubicBezTo>
                <a:cubicBezTo>
                  <a:pt x="4462" y="11572"/>
                  <a:pt x="3976" y="11827"/>
                  <a:pt x="3743" y="12103"/>
                </a:cubicBezTo>
                <a:cubicBezTo>
                  <a:pt x="3479" y="12417"/>
                  <a:pt x="3340" y="12943"/>
                  <a:pt x="3268" y="13326"/>
                </a:cubicBezTo>
                <a:cubicBezTo>
                  <a:pt x="3168" y="13852"/>
                  <a:pt x="3268" y="14552"/>
                  <a:pt x="3268" y="15088"/>
                </a:cubicBezTo>
                <a:cubicBezTo>
                  <a:pt x="3268" y="15596"/>
                  <a:pt x="3268" y="16252"/>
                  <a:pt x="3268" y="16760"/>
                </a:cubicBezTo>
                <a:cubicBezTo>
                  <a:pt x="3268" y="17333"/>
                  <a:pt x="3268" y="18072"/>
                  <a:pt x="3268" y="18644"/>
                </a:cubicBezTo>
                <a:cubicBezTo>
                  <a:pt x="3268" y="19314"/>
                  <a:pt x="3773" y="20481"/>
                  <a:pt x="3268" y="20846"/>
                </a:cubicBezTo>
                <a:cubicBezTo>
                  <a:pt x="2434" y="21450"/>
                  <a:pt x="-321" y="17474"/>
                  <a:pt x="40" y="17821"/>
                </a:cubicBezTo>
                <a:cubicBezTo>
                  <a:pt x="-344" y="17452"/>
                  <a:pt x="2087" y="20988"/>
                  <a:pt x="3426" y="21066"/>
                </a:cubicBezTo>
                <a:cubicBezTo>
                  <a:pt x="4719" y="21142"/>
                  <a:pt x="5953" y="19241"/>
                  <a:pt x="7198" y="18342"/>
                </a:cubicBezTo>
              </a:path>
            </a:pathLst>
          </a:custGeom>
          <a:ln w="381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74" name="Shape 1174"/>
          <p:cNvSpPr/>
          <p:nvPr/>
        </p:nvSpPr>
        <p:spPr>
          <a:xfrm>
            <a:off x="5270500" y="774700"/>
            <a:ext cx="3314700" cy="1943100"/>
          </a:xfrm>
          <a:prstGeom prst="rect">
            <a:avLst/>
          </a:prstGeom>
          <a:solidFill>
            <a:srgbClr val="C0C0C0">
              <a:alpha val="30000"/>
            </a:srgbClr>
          </a:solidFill>
          <a:ln w="19050">
            <a:solidFill>
              <a:srgbClr val="60606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/>
          <p:nvPr/>
        </p:nvSpPr>
        <p:spPr>
          <a:xfrm>
            <a:off x="571500" y="774700"/>
            <a:ext cx="3314700" cy="1943100"/>
          </a:xfrm>
          <a:prstGeom prst="rect">
            <a:avLst/>
          </a:prstGeom>
          <a:solidFill>
            <a:srgbClr val="C0C0C0">
              <a:alpha val="30000"/>
            </a:srgbClr>
          </a:solidFill>
          <a:ln w="19050">
            <a:solidFill>
              <a:srgbClr val="60606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135" name="Shape 1135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" name="Group 1138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1136" name="Shape 1136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1139" name="Shape 1139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0" name="Shape 1140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1" name="Shape 1141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2" name="Shape 1142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1143" name="Shape 1143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1144" name="Shape 1144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1145" name="Shape 1145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1146" name="Shape 1146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1147" name="Shape 1147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1148" name="Shape 1148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1149" name="Shape 1149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1150" name="Shape 1150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1151" name="Shape 1151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1152" name="Shape 1152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1153" name="Shape 1153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1154" name="Shape 1154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1155" name="Shape 1155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1156" name="Shape 1156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1157" name="Shape 1157"/>
          <p:cNvSpPr/>
          <p:nvPr/>
        </p:nvSpPr>
        <p:spPr>
          <a:xfrm>
            <a:off x="1968500" y="838200"/>
            <a:ext cx="60762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Avoid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Isolate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Hide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Sleep</a:t>
            </a:r>
          </a:p>
        </p:txBody>
      </p:sp>
      <p:sp>
        <p:nvSpPr>
          <p:cNvPr id="1158" name="Shape 1158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1159" name="Shape 1159"/>
          <p:cNvSpPr/>
          <p:nvPr/>
        </p:nvSpPr>
        <p:spPr>
          <a:xfrm>
            <a:off x="6146800" y="901700"/>
            <a:ext cx="15875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Stretch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a friend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Go for a walk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Yoga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 exercises</a:t>
            </a:r>
          </a:p>
        </p:txBody>
      </p:sp>
      <p:sp>
        <p:nvSpPr>
          <p:cNvPr id="1160" name="Shape 1160"/>
          <p:cNvSpPr/>
          <p:nvPr/>
        </p:nvSpPr>
        <p:spPr>
          <a:xfrm>
            <a:off x="774700" y="850900"/>
            <a:ext cx="100776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Drink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Street drugs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Compulsive 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behaviors</a:t>
            </a:r>
          </a:p>
        </p:txBody>
      </p:sp>
      <p:sp>
        <p:nvSpPr>
          <p:cNvPr id="1161" name="Shape 1161"/>
          <p:cNvSpPr/>
          <p:nvPr/>
        </p:nvSpPr>
        <p:spPr>
          <a:xfrm>
            <a:off x="2595293" y="2217290"/>
            <a:ext cx="482601" cy="110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15488" y="21403"/>
                </a:moveTo>
                <a:cubicBezTo>
                  <a:pt x="17092" y="19910"/>
                  <a:pt x="19813" y="17902"/>
                  <a:pt x="20348" y="16878"/>
                </a:cubicBezTo>
                <a:cubicBezTo>
                  <a:pt x="20787" y="16036"/>
                  <a:pt x="20618" y="13799"/>
                  <a:pt x="20348" y="12942"/>
                </a:cubicBezTo>
                <a:cubicBezTo>
                  <a:pt x="20164" y="12360"/>
                  <a:pt x="19190" y="10888"/>
                  <a:pt x="18680" y="10326"/>
                </a:cubicBezTo>
                <a:cubicBezTo>
                  <a:pt x="18126" y="9715"/>
                  <a:pt x="16286" y="8196"/>
                  <a:pt x="15454" y="7619"/>
                </a:cubicBezTo>
                <a:cubicBezTo>
                  <a:pt x="14757" y="7136"/>
                  <a:pt x="12623" y="5962"/>
                  <a:pt x="11822" y="5495"/>
                </a:cubicBezTo>
                <a:cubicBezTo>
                  <a:pt x="11022" y="5029"/>
                  <a:pt x="8935" y="3850"/>
                  <a:pt x="8173" y="3377"/>
                </a:cubicBezTo>
                <a:cubicBezTo>
                  <a:pt x="7562" y="2997"/>
                  <a:pt x="6289" y="1974"/>
                  <a:pt x="5541" y="1627"/>
                </a:cubicBezTo>
                <a:cubicBezTo>
                  <a:pt x="4921" y="1339"/>
                  <a:pt x="2954" y="507"/>
                  <a:pt x="2086" y="461"/>
                </a:cubicBezTo>
                <a:cubicBezTo>
                  <a:pt x="3194" y="520"/>
                  <a:pt x="-686" y="3649"/>
                  <a:pt x="420" y="3711"/>
                </a:cubicBezTo>
                <a:cubicBezTo>
                  <a:pt x="-813" y="3641"/>
                  <a:pt x="922" y="452"/>
                  <a:pt x="2384" y="92"/>
                </a:cubicBezTo>
                <a:cubicBezTo>
                  <a:pt x="3559" y="-197"/>
                  <a:pt x="8484" y="278"/>
                  <a:pt x="11488" y="370"/>
                </a:cubicBezTo>
              </a:path>
            </a:pathLst>
          </a:custGeom>
          <a:ln w="38100">
            <a:solidFill>
              <a:srgbClr val="60606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2" name="Shape 1162"/>
          <p:cNvSpPr/>
          <p:nvPr/>
        </p:nvSpPr>
        <p:spPr>
          <a:xfrm>
            <a:off x="5333347" y="3275577"/>
            <a:ext cx="279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73" extrusionOk="0">
                <a:moveTo>
                  <a:pt x="11016" y="21473"/>
                </a:moveTo>
                <a:cubicBezTo>
                  <a:pt x="9135" y="21397"/>
                  <a:pt x="4263" y="15568"/>
                  <a:pt x="2806" y="13606"/>
                </a:cubicBezTo>
                <a:cubicBezTo>
                  <a:pt x="2003" y="12525"/>
                  <a:pt x="197" y="9374"/>
                  <a:pt x="30" y="8113"/>
                </a:cubicBezTo>
                <a:cubicBezTo>
                  <a:pt x="-155" y="6723"/>
                  <a:pt x="560" y="2586"/>
                  <a:pt x="1411" y="1531"/>
                </a:cubicBezTo>
                <a:cubicBezTo>
                  <a:pt x="1836" y="1005"/>
                  <a:pt x="3848" y="139"/>
                  <a:pt x="4583" y="30"/>
                </a:cubicBezTo>
                <a:cubicBezTo>
                  <a:pt x="5323" y="-80"/>
                  <a:pt x="7459" y="214"/>
                  <a:pt x="8116" y="541"/>
                </a:cubicBezTo>
                <a:cubicBezTo>
                  <a:pt x="8738" y="852"/>
                  <a:pt x="9871" y="2831"/>
                  <a:pt x="10427" y="2882"/>
                </a:cubicBezTo>
                <a:cubicBezTo>
                  <a:pt x="11045" y="2939"/>
                  <a:pt x="12746" y="1129"/>
                  <a:pt x="13480" y="791"/>
                </a:cubicBezTo>
                <a:cubicBezTo>
                  <a:pt x="14064" y="521"/>
                  <a:pt x="15751" y="-54"/>
                  <a:pt x="16360" y="4"/>
                </a:cubicBezTo>
                <a:cubicBezTo>
                  <a:pt x="17002" y="66"/>
                  <a:pt x="18669" y="960"/>
                  <a:pt x="19157" y="1394"/>
                </a:cubicBezTo>
                <a:cubicBezTo>
                  <a:pt x="19636" y="1819"/>
                  <a:pt x="20514" y="3308"/>
                  <a:pt x="20767" y="3898"/>
                </a:cubicBezTo>
                <a:cubicBezTo>
                  <a:pt x="21012" y="4468"/>
                  <a:pt x="21427" y="6049"/>
                  <a:pt x="21433" y="6658"/>
                </a:cubicBezTo>
                <a:cubicBezTo>
                  <a:pt x="21445" y="7769"/>
                  <a:pt x="20781" y="10690"/>
                  <a:pt x="20323" y="11718"/>
                </a:cubicBezTo>
                <a:cubicBezTo>
                  <a:pt x="19758" y="12986"/>
                  <a:pt x="17533" y="15966"/>
                  <a:pt x="16554" y="17002"/>
                </a:cubicBezTo>
                <a:cubicBezTo>
                  <a:pt x="15498" y="18122"/>
                  <a:pt x="12188" y="21520"/>
                  <a:pt x="11016" y="21473"/>
                </a:cubicBezTo>
                <a:close/>
              </a:path>
            </a:pathLst>
          </a:custGeom>
          <a:solidFill>
            <a:srgbClr val="F4A4C0"/>
          </a:solidFill>
          <a:ln w="38100">
            <a:solidFill>
              <a:srgbClr val="B92D5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3" name="Shape 1163"/>
          <p:cNvSpPr/>
          <p:nvPr/>
        </p:nvSpPr>
        <p:spPr>
          <a:xfrm>
            <a:off x="5232400" y="3644900"/>
            <a:ext cx="477664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Relns</a:t>
            </a:r>
          </a:p>
        </p:txBody>
      </p:sp>
      <p:sp>
        <p:nvSpPr>
          <p:cNvPr id="1164" name="Shape 1164"/>
          <p:cNvSpPr/>
          <p:nvPr/>
        </p:nvSpPr>
        <p:spPr>
          <a:xfrm>
            <a:off x="5245100" y="4013200"/>
            <a:ext cx="649387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Kids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Spouse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Friend</a:t>
            </a:r>
          </a:p>
        </p:txBody>
      </p:sp>
      <p:sp>
        <p:nvSpPr>
          <p:cNvPr id="1165" name="Shape 1165"/>
          <p:cNvSpPr/>
          <p:nvPr/>
        </p:nvSpPr>
        <p:spPr>
          <a:xfrm>
            <a:off x="5448300" y="3987800"/>
            <a:ext cx="864072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Loving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Warm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Close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Caring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Fun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Honest</a:t>
            </a:r>
          </a:p>
        </p:txBody>
      </p:sp>
      <p:sp>
        <p:nvSpPr>
          <p:cNvPr id="1166" name="Shape 1166"/>
          <p:cNvSpPr/>
          <p:nvPr/>
        </p:nvSpPr>
        <p:spPr>
          <a:xfrm>
            <a:off x="6273800" y="3632200"/>
            <a:ext cx="43686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Resp</a:t>
            </a:r>
          </a:p>
        </p:txBody>
      </p:sp>
      <p:sp>
        <p:nvSpPr>
          <p:cNvPr id="1167" name="Shape 1167"/>
          <p:cNvSpPr/>
          <p:nvPr/>
        </p:nvSpPr>
        <p:spPr>
          <a:xfrm>
            <a:off x="7226300" y="3632200"/>
            <a:ext cx="349089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Rec</a:t>
            </a:r>
          </a:p>
        </p:txBody>
      </p:sp>
      <p:sp>
        <p:nvSpPr>
          <p:cNvPr id="1168" name="Shape 1168"/>
          <p:cNvSpPr/>
          <p:nvPr/>
        </p:nvSpPr>
        <p:spPr>
          <a:xfrm>
            <a:off x="7950200" y="3632200"/>
            <a:ext cx="567085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Health</a:t>
            </a:r>
          </a:p>
        </p:txBody>
      </p:sp>
      <p:sp>
        <p:nvSpPr>
          <p:cNvPr id="1169" name="Shape 1169"/>
          <p:cNvSpPr/>
          <p:nvPr/>
        </p:nvSpPr>
        <p:spPr>
          <a:xfrm>
            <a:off x="6286500" y="3987800"/>
            <a:ext cx="94176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Caretaker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Responsible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Job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Dependable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Productive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Self?</a:t>
            </a:r>
          </a:p>
        </p:txBody>
      </p:sp>
      <p:sp>
        <p:nvSpPr>
          <p:cNvPr id="1170" name="Shape 1170"/>
          <p:cNvSpPr/>
          <p:nvPr/>
        </p:nvSpPr>
        <p:spPr>
          <a:xfrm>
            <a:off x="7200900" y="3987800"/>
            <a:ext cx="70571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Quilting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Fishing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Hiking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Watching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Sports</a:t>
            </a:r>
          </a:p>
        </p:txBody>
      </p:sp>
      <p:sp>
        <p:nvSpPr>
          <p:cNvPr id="1171" name="Shape 1171"/>
          <p:cNvSpPr/>
          <p:nvPr/>
        </p:nvSpPr>
        <p:spPr>
          <a:xfrm>
            <a:off x="7937500" y="3987800"/>
            <a:ext cx="80379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Walking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Movement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Strong</a:t>
            </a:r>
          </a:p>
        </p:txBody>
      </p:sp>
      <p:sp>
        <p:nvSpPr>
          <p:cNvPr id="1172" name="Shape 1172"/>
          <p:cNvSpPr/>
          <p:nvPr/>
        </p:nvSpPr>
        <p:spPr>
          <a:xfrm>
            <a:off x="1289657" y="2222500"/>
            <a:ext cx="546101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5129" y="0"/>
                </a:moveTo>
                <a:cubicBezTo>
                  <a:pt x="3525" y="1493"/>
                  <a:pt x="804" y="3501"/>
                  <a:pt x="269" y="4525"/>
                </a:cubicBezTo>
                <a:cubicBezTo>
                  <a:pt x="-170" y="5367"/>
                  <a:pt x="-1" y="7604"/>
                  <a:pt x="269" y="8461"/>
                </a:cubicBezTo>
                <a:cubicBezTo>
                  <a:pt x="453" y="9043"/>
                  <a:pt x="1427" y="10515"/>
                  <a:pt x="1937" y="11077"/>
                </a:cubicBezTo>
                <a:cubicBezTo>
                  <a:pt x="2491" y="11688"/>
                  <a:pt x="4331" y="13207"/>
                  <a:pt x="5163" y="13784"/>
                </a:cubicBezTo>
                <a:cubicBezTo>
                  <a:pt x="5860" y="14267"/>
                  <a:pt x="7994" y="15441"/>
                  <a:pt x="8795" y="15908"/>
                </a:cubicBezTo>
                <a:cubicBezTo>
                  <a:pt x="9595" y="16374"/>
                  <a:pt x="11682" y="17553"/>
                  <a:pt x="12444" y="18026"/>
                </a:cubicBezTo>
                <a:cubicBezTo>
                  <a:pt x="13055" y="18406"/>
                  <a:pt x="14328" y="19429"/>
                  <a:pt x="15076" y="19776"/>
                </a:cubicBezTo>
                <a:cubicBezTo>
                  <a:pt x="15696" y="20064"/>
                  <a:pt x="17663" y="20896"/>
                  <a:pt x="18531" y="20942"/>
                </a:cubicBezTo>
                <a:cubicBezTo>
                  <a:pt x="17423" y="20883"/>
                  <a:pt x="21303" y="17754"/>
                  <a:pt x="20197" y="17692"/>
                </a:cubicBezTo>
                <a:cubicBezTo>
                  <a:pt x="21430" y="17762"/>
                  <a:pt x="19695" y="20951"/>
                  <a:pt x="18233" y="21311"/>
                </a:cubicBezTo>
                <a:cubicBezTo>
                  <a:pt x="17058" y="21600"/>
                  <a:pt x="12133" y="21125"/>
                  <a:pt x="9129" y="21033"/>
                </a:cubicBezTo>
              </a:path>
            </a:pathLst>
          </a:custGeom>
          <a:ln w="38100">
            <a:solidFill>
              <a:srgbClr val="60606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1921558" y="2351563"/>
            <a:ext cx="800851" cy="96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7" h="21069" extrusionOk="0">
                <a:moveTo>
                  <a:pt x="15148" y="0"/>
                </a:moveTo>
                <a:cubicBezTo>
                  <a:pt x="12100" y="167"/>
                  <a:pt x="8573" y="-150"/>
                  <a:pt x="5911" y="506"/>
                </a:cubicBezTo>
                <a:cubicBezTo>
                  <a:pt x="4112" y="949"/>
                  <a:pt x="1358" y="1782"/>
                  <a:pt x="466" y="3042"/>
                </a:cubicBezTo>
                <a:cubicBezTo>
                  <a:pt x="106" y="3550"/>
                  <a:pt x="148" y="4582"/>
                  <a:pt x="466" y="5122"/>
                </a:cubicBezTo>
                <a:cubicBezTo>
                  <a:pt x="1063" y="6135"/>
                  <a:pt x="2894" y="7058"/>
                  <a:pt x="4188" y="7536"/>
                </a:cubicBezTo>
                <a:cubicBezTo>
                  <a:pt x="5919" y="8175"/>
                  <a:pt x="8510" y="8367"/>
                  <a:pt x="10426" y="8449"/>
                </a:cubicBezTo>
                <a:cubicBezTo>
                  <a:pt x="12047" y="8519"/>
                  <a:pt x="14172" y="8366"/>
                  <a:pt x="15772" y="8131"/>
                </a:cubicBezTo>
                <a:cubicBezTo>
                  <a:pt x="17030" y="7946"/>
                  <a:pt x="18846" y="7793"/>
                  <a:pt x="19821" y="7168"/>
                </a:cubicBezTo>
                <a:cubicBezTo>
                  <a:pt x="20474" y="6750"/>
                  <a:pt x="21256" y="5818"/>
                  <a:pt x="21247" y="5163"/>
                </a:cubicBezTo>
                <a:cubicBezTo>
                  <a:pt x="21239" y="4606"/>
                  <a:pt x="20576" y="3781"/>
                  <a:pt x="19989" y="3482"/>
                </a:cubicBezTo>
                <a:cubicBezTo>
                  <a:pt x="19337" y="3150"/>
                  <a:pt x="18144" y="3316"/>
                  <a:pt x="17336" y="3287"/>
                </a:cubicBezTo>
                <a:cubicBezTo>
                  <a:pt x="16158" y="3243"/>
                  <a:pt x="14632" y="3230"/>
                  <a:pt x="13455" y="3287"/>
                </a:cubicBezTo>
                <a:cubicBezTo>
                  <a:pt x="11844" y="3365"/>
                  <a:pt x="9765" y="3557"/>
                  <a:pt x="8179" y="3800"/>
                </a:cubicBezTo>
                <a:cubicBezTo>
                  <a:pt x="7334" y="3930"/>
                  <a:pt x="6199" y="4068"/>
                  <a:pt x="5436" y="4379"/>
                </a:cubicBezTo>
                <a:cubicBezTo>
                  <a:pt x="4783" y="4646"/>
                  <a:pt x="4062" y="5197"/>
                  <a:pt x="3535" y="5619"/>
                </a:cubicBezTo>
                <a:cubicBezTo>
                  <a:pt x="2818" y="6195"/>
                  <a:pt x="1793" y="6961"/>
                  <a:pt x="1416" y="7707"/>
                </a:cubicBezTo>
                <a:cubicBezTo>
                  <a:pt x="1119" y="8298"/>
                  <a:pt x="1138" y="9201"/>
                  <a:pt x="1179" y="9852"/>
                </a:cubicBezTo>
                <a:cubicBezTo>
                  <a:pt x="1210" y="10347"/>
                  <a:pt x="1257" y="11049"/>
                  <a:pt x="1565" y="11459"/>
                </a:cubicBezTo>
                <a:cubicBezTo>
                  <a:pt x="1884" y="11885"/>
                  <a:pt x="2646" y="12265"/>
                  <a:pt x="3198" y="12503"/>
                </a:cubicBezTo>
                <a:cubicBezTo>
                  <a:pt x="3836" y="12777"/>
                  <a:pt x="4814" y="12850"/>
                  <a:pt x="5475" y="13090"/>
                </a:cubicBezTo>
                <a:cubicBezTo>
                  <a:pt x="6209" y="13355"/>
                  <a:pt x="7008" y="13977"/>
                  <a:pt x="7762" y="14183"/>
                </a:cubicBezTo>
                <a:cubicBezTo>
                  <a:pt x="8329" y="14338"/>
                  <a:pt x="9132" y="14329"/>
                  <a:pt x="9733" y="14371"/>
                </a:cubicBezTo>
                <a:cubicBezTo>
                  <a:pt x="10628" y="14433"/>
                  <a:pt x="11786" y="14481"/>
                  <a:pt x="12683" y="14501"/>
                </a:cubicBezTo>
                <a:cubicBezTo>
                  <a:pt x="13550" y="14520"/>
                  <a:pt x="14681" y="14601"/>
                  <a:pt x="15534" y="14501"/>
                </a:cubicBezTo>
                <a:cubicBezTo>
                  <a:pt x="16118" y="14432"/>
                  <a:pt x="16862" y="14243"/>
                  <a:pt x="17405" y="14053"/>
                </a:cubicBezTo>
                <a:cubicBezTo>
                  <a:pt x="18233" y="13761"/>
                  <a:pt x="19558" y="13430"/>
                  <a:pt x="19979" y="12829"/>
                </a:cubicBezTo>
                <a:cubicBezTo>
                  <a:pt x="20214" y="12495"/>
                  <a:pt x="20240" y="11776"/>
                  <a:pt x="19979" y="11467"/>
                </a:cubicBezTo>
                <a:cubicBezTo>
                  <a:pt x="19769" y="11218"/>
                  <a:pt x="19120" y="11179"/>
                  <a:pt x="18732" y="11084"/>
                </a:cubicBezTo>
                <a:cubicBezTo>
                  <a:pt x="18097" y="10929"/>
                  <a:pt x="17258" y="10777"/>
                  <a:pt x="16604" y="10692"/>
                </a:cubicBezTo>
                <a:cubicBezTo>
                  <a:pt x="15846" y="10593"/>
                  <a:pt x="14855" y="10526"/>
                  <a:pt x="14089" y="10496"/>
                </a:cubicBezTo>
                <a:cubicBezTo>
                  <a:pt x="13443" y="10471"/>
                  <a:pt x="12607" y="10496"/>
                  <a:pt x="11960" y="10496"/>
                </a:cubicBezTo>
                <a:cubicBezTo>
                  <a:pt x="11437" y="10496"/>
                  <a:pt x="10762" y="10496"/>
                  <a:pt x="10238" y="10496"/>
                </a:cubicBezTo>
                <a:cubicBezTo>
                  <a:pt x="9446" y="10496"/>
                  <a:pt x="8405" y="10376"/>
                  <a:pt x="7634" y="10496"/>
                </a:cubicBezTo>
                <a:cubicBezTo>
                  <a:pt x="6740" y="10635"/>
                  <a:pt x="5614" y="11028"/>
                  <a:pt x="4822" y="11402"/>
                </a:cubicBezTo>
                <a:cubicBezTo>
                  <a:pt x="4462" y="11572"/>
                  <a:pt x="3976" y="11827"/>
                  <a:pt x="3743" y="12103"/>
                </a:cubicBezTo>
                <a:cubicBezTo>
                  <a:pt x="3479" y="12417"/>
                  <a:pt x="3340" y="12943"/>
                  <a:pt x="3268" y="13326"/>
                </a:cubicBezTo>
                <a:cubicBezTo>
                  <a:pt x="3168" y="13852"/>
                  <a:pt x="3268" y="14552"/>
                  <a:pt x="3268" y="15088"/>
                </a:cubicBezTo>
                <a:cubicBezTo>
                  <a:pt x="3268" y="15596"/>
                  <a:pt x="3268" y="16252"/>
                  <a:pt x="3268" y="16760"/>
                </a:cubicBezTo>
                <a:cubicBezTo>
                  <a:pt x="3268" y="17333"/>
                  <a:pt x="3268" y="18072"/>
                  <a:pt x="3268" y="18644"/>
                </a:cubicBezTo>
                <a:cubicBezTo>
                  <a:pt x="3268" y="19314"/>
                  <a:pt x="3773" y="20481"/>
                  <a:pt x="3268" y="20846"/>
                </a:cubicBezTo>
                <a:cubicBezTo>
                  <a:pt x="2434" y="21450"/>
                  <a:pt x="-321" y="17474"/>
                  <a:pt x="40" y="17821"/>
                </a:cubicBezTo>
                <a:cubicBezTo>
                  <a:pt x="-344" y="17452"/>
                  <a:pt x="2087" y="20988"/>
                  <a:pt x="3426" y="21066"/>
                </a:cubicBezTo>
                <a:cubicBezTo>
                  <a:pt x="4719" y="21142"/>
                  <a:pt x="5953" y="19241"/>
                  <a:pt x="7198" y="18342"/>
                </a:cubicBezTo>
              </a:path>
            </a:pathLst>
          </a:custGeom>
          <a:ln w="381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74" name="Shape 1174"/>
          <p:cNvSpPr/>
          <p:nvPr/>
        </p:nvSpPr>
        <p:spPr>
          <a:xfrm>
            <a:off x="5270500" y="774700"/>
            <a:ext cx="3314700" cy="1943100"/>
          </a:xfrm>
          <a:prstGeom prst="rect">
            <a:avLst/>
          </a:prstGeom>
          <a:solidFill>
            <a:srgbClr val="C0C0C0">
              <a:alpha val="30000"/>
            </a:srgbClr>
          </a:solidFill>
          <a:ln w="19050">
            <a:solidFill>
              <a:srgbClr val="60606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098" y="2351563"/>
            <a:ext cx="1003300" cy="6223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/>
          <p:nvPr/>
        </p:nvSpPr>
        <p:spPr>
          <a:xfrm>
            <a:off x="571500" y="774700"/>
            <a:ext cx="3314700" cy="1943100"/>
          </a:xfrm>
          <a:prstGeom prst="rect">
            <a:avLst/>
          </a:prstGeom>
          <a:solidFill>
            <a:srgbClr val="C0C0C0">
              <a:alpha val="30000"/>
            </a:srgbClr>
          </a:solidFill>
          <a:ln w="19050">
            <a:solidFill>
              <a:srgbClr val="60606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135" name="Shape 1135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" name="Group 1138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1136" name="Shape 1136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1139" name="Shape 1139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0" name="Shape 1140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1" name="Shape 1141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2" name="Shape 1142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1143" name="Shape 1143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1144" name="Shape 1144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1145" name="Shape 1145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1146" name="Shape 1146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1147" name="Shape 1147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1148" name="Shape 1148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1149" name="Shape 1149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1150" name="Shape 1150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1151" name="Shape 1151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1152" name="Shape 1152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1153" name="Shape 1153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1154" name="Shape 1154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1155" name="Shape 1155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1156" name="Shape 1156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1157" name="Shape 1157"/>
          <p:cNvSpPr/>
          <p:nvPr/>
        </p:nvSpPr>
        <p:spPr>
          <a:xfrm>
            <a:off x="1968500" y="838200"/>
            <a:ext cx="60762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Avoid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Isolate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Hide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Sleep</a:t>
            </a:r>
          </a:p>
        </p:txBody>
      </p:sp>
      <p:sp>
        <p:nvSpPr>
          <p:cNvPr id="1158" name="Shape 1158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1159" name="Shape 1159"/>
          <p:cNvSpPr/>
          <p:nvPr/>
        </p:nvSpPr>
        <p:spPr>
          <a:xfrm>
            <a:off x="6146800" y="901700"/>
            <a:ext cx="15875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Stretch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a friend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Go for a walk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Yoga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 exercises</a:t>
            </a:r>
          </a:p>
        </p:txBody>
      </p:sp>
      <p:sp>
        <p:nvSpPr>
          <p:cNvPr id="1160" name="Shape 1160"/>
          <p:cNvSpPr/>
          <p:nvPr/>
        </p:nvSpPr>
        <p:spPr>
          <a:xfrm>
            <a:off x="774700" y="850900"/>
            <a:ext cx="100776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Drink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Street drugs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Compulsive 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behaviors</a:t>
            </a:r>
          </a:p>
        </p:txBody>
      </p:sp>
      <p:sp>
        <p:nvSpPr>
          <p:cNvPr id="1161" name="Shape 1161"/>
          <p:cNvSpPr/>
          <p:nvPr/>
        </p:nvSpPr>
        <p:spPr>
          <a:xfrm>
            <a:off x="2595293" y="2217290"/>
            <a:ext cx="482601" cy="110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15488" y="21403"/>
                </a:moveTo>
                <a:cubicBezTo>
                  <a:pt x="17092" y="19910"/>
                  <a:pt x="19813" y="17902"/>
                  <a:pt x="20348" y="16878"/>
                </a:cubicBezTo>
                <a:cubicBezTo>
                  <a:pt x="20787" y="16036"/>
                  <a:pt x="20618" y="13799"/>
                  <a:pt x="20348" y="12942"/>
                </a:cubicBezTo>
                <a:cubicBezTo>
                  <a:pt x="20164" y="12360"/>
                  <a:pt x="19190" y="10888"/>
                  <a:pt x="18680" y="10326"/>
                </a:cubicBezTo>
                <a:cubicBezTo>
                  <a:pt x="18126" y="9715"/>
                  <a:pt x="16286" y="8196"/>
                  <a:pt x="15454" y="7619"/>
                </a:cubicBezTo>
                <a:cubicBezTo>
                  <a:pt x="14757" y="7136"/>
                  <a:pt x="12623" y="5962"/>
                  <a:pt x="11822" y="5495"/>
                </a:cubicBezTo>
                <a:cubicBezTo>
                  <a:pt x="11022" y="5029"/>
                  <a:pt x="8935" y="3850"/>
                  <a:pt x="8173" y="3377"/>
                </a:cubicBezTo>
                <a:cubicBezTo>
                  <a:pt x="7562" y="2997"/>
                  <a:pt x="6289" y="1974"/>
                  <a:pt x="5541" y="1627"/>
                </a:cubicBezTo>
                <a:cubicBezTo>
                  <a:pt x="4921" y="1339"/>
                  <a:pt x="2954" y="507"/>
                  <a:pt x="2086" y="461"/>
                </a:cubicBezTo>
                <a:cubicBezTo>
                  <a:pt x="3194" y="520"/>
                  <a:pt x="-686" y="3649"/>
                  <a:pt x="420" y="3711"/>
                </a:cubicBezTo>
                <a:cubicBezTo>
                  <a:pt x="-813" y="3641"/>
                  <a:pt x="922" y="452"/>
                  <a:pt x="2384" y="92"/>
                </a:cubicBezTo>
                <a:cubicBezTo>
                  <a:pt x="3559" y="-197"/>
                  <a:pt x="8484" y="278"/>
                  <a:pt x="11488" y="370"/>
                </a:cubicBezTo>
              </a:path>
            </a:pathLst>
          </a:custGeom>
          <a:ln w="38100">
            <a:solidFill>
              <a:srgbClr val="60606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2" name="Shape 1162"/>
          <p:cNvSpPr/>
          <p:nvPr/>
        </p:nvSpPr>
        <p:spPr>
          <a:xfrm>
            <a:off x="5333347" y="3275577"/>
            <a:ext cx="279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73" extrusionOk="0">
                <a:moveTo>
                  <a:pt x="11016" y="21473"/>
                </a:moveTo>
                <a:cubicBezTo>
                  <a:pt x="9135" y="21397"/>
                  <a:pt x="4263" y="15568"/>
                  <a:pt x="2806" y="13606"/>
                </a:cubicBezTo>
                <a:cubicBezTo>
                  <a:pt x="2003" y="12525"/>
                  <a:pt x="197" y="9374"/>
                  <a:pt x="30" y="8113"/>
                </a:cubicBezTo>
                <a:cubicBezTo>
                  <a:pt x="-155" y="6723"/>
                  <a:pt x="560" y="2586"/>
                  <a:pt x="1411" y="1531"/>
                </a:cubicBezTo>
                <a:cubicBezTo>
                  <a:pt x="1836" y="1005"/>
                  <a:pt x="3848" y="139"/>
                  <a:pt x="4583" y="30"/>
                </a:cubicBezTo>
                <a:cubicBezTo>
                  <a:pt x="5323" y="-80"/>
                  <a:pt x="7459" y="214"/>
                  <a:pt x="8116" y="541"/>
                </a:cubicBezTo>
                <a:cubicBezTo>
                  <a:pt x="8738" y="852"/>
                  <a:pt x="9871" y="2831"/>
                  <a:pt x="10427" y="2882"/>
                </a:cubicBezTo>
                <a:cubicBezTo>
                  <a:pt x="11045" y="2939"/>
                  <a:pt x="12746" y="1129"/>
                  <a:pt x="13480" y="791"/>
                </a:cubicBezTo>
                <a:cubicBezTo>
                  <a:pt x="14064" y="521"/>
                  <a:pt x="15751" y="-54"/>
                  <a:pt x="16360" y="4"/>
                </a:cubicBezTo>
                <a:cubicBezTo>
                  <a:pt x="17002" y="66"/>
                  <a:pt x="18669" y="960"/>
                  <a:pt x="19157" y="1394"/>
                </a:cubicBezTo>
                <a:cubicBezTo>
                  <a:pt x="19636" y="1819"/>
                  <a:pt x="20514" y="3308"/>
                  <a:pt x="20767" y="3898"/>
                </a:cubicBezTo>
                <a:cubicBezTo>
                  <a:pt x="21012" y="4468"/>
                  <a:pt x="21427" y="6049"/>
                  <a:pt x="21433" y="6658"/>
                </a:cubicBezTo>
                <a:cubicBezTo>
                  <a:pt x="21445" y="7769"/>
                  <a:pt x="20781" y="10690"/>
                  <a:pt x="20323" y="11718"/>
                </a:cubicBezTo>
                <a:cubicBezTo>
                  <a:pt x="19758" y="12986"/>
                  <a:pt x="17533" y="15966"/>
                  <a:pt x="16554" y="17002"/>
                </a:cubicBezTo>
                <a:cubicBezTo>
                  <a:pt x="15498" y="18122"/>
                  <a:pt x="12188" y="21520"/>
                  <a:pt x="11016" y="21473"/>
                </a:cubicBezTo>
                <a:close/>
              </a:path>
            </a:pathLst>
          </a:custGeom>
          <a:solidFill>
            <a:srgbClr val="F4A4C0"/>
          </a:solidFill>
          <a:ln w="38100">
            <a:solidFill>
              <a:srgbClr val="B92D5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3" name="Shape 1163"/>
          <p:cNvSpPr/>
          <p:nvPr/>
        </p:nvSpPr>
        <p:spPr>
          <a:xfrm>
            <a:off x="5232400" y="3644900"/>
            <a:ext cx="477664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Relns</a:t>
            </a:r>
          </a:p>
        </p:txBody>
      </p:sp>
      <p:sp>
        <p:nvSpPr>
          <p:cNvPr id="1164" name="Shape 1164"/>
          <p:cNvSpPr/>
          <p:nvPr/>
        </p:nvSpPr>
        <p:spPr>
          <a:xfrm>
            <a:off x="5245100" y="4013200"/>
            <a:ext cx="649387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Kids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Spouse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Friend</a:t>
            </a:r>
          </a:p>
        </p:txBody>
      </p:sp>
      <p:sp>
        <p:nvSpPr>
          <p:cNvPr id="1165" name="Shape 1165"/>
          <p:cNvSpPr/>
          <p:nvPr/>
        </p:nvSpPr>
        <p:spPr>
          <a:xfrm>
            <a:off x="5448300" y="3987800"/>
            <a:ext cx="864072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Loving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Warm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Close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Caring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Fun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Honest</a:t>
            </a:r>
          </a:p>
        </p:txBody>
      </p:sp>
      <p:sp>
        <p:nvSpPr>
          <p:cNvPr id="1166" name="Shape 1166"/>
          <p:cNvSpPr/>
          <p:nvPr/>
        </p:nvSpPr>
        <p:spPr>
          <a:xfrm>
            <a:off x="6273800" y="3632200"/>
            <a:ext cx="43686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Resp</a:t>
            </a:r>
          </a:p>
        </p:txBody>
      </p:sp>
      <p:sp>
        <p:nvSpPr>
          <p:cNvPr id="1167" name="Shape 1167"/>
          <p:cNvSpPr/>
          <p:nvPr/>
        </p:nvSpPr>
        <p:spPr>
          <a:xfrm>
            <a:off x="7226300" y="3632200"/>
            <a:ext cx="349089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Rec</a:t>
            </a:r>
          </a:p>
        </p:txBody>
      </p:sp>
      <p:sp>
        <p:nvSpPr>
          <p:cNvPr id="1168" name="Shape 1168"/>
          <p:cNvSpPr/>
          <p:nvPr/>
        </p:nvSpPr>
        <p:spPr>
          <a:xfrm>
            <a:off x="7950200" y="3632200"/>
            <a:ext cx="567085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Health</a:t>
            </a:r>
          </a:p>
        </p:txBody>
      </p:sp>
      <p:sp>
        <p:nvSpPr>
          <p:cNvPr id="1169" name="Shape 1169"/>
          <p:cNvSpPr/>
          <p:nvPr/>
        </p:nvSpPr>
        <p:spPr>
          <a:xfrm>
            <a:off x="6286500" y="3987800"/>
            <a:ext cx="94176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Caretaker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Responsible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Job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Dependable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Productive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Self?</a:t>
            </a:r>
          </a:p>
        </p:txBody>
      </p:sp>
      <p:sp>
        <p:nvSpPr>
          <p:cNvPr id="1170" name="Shape 1170"/>
          <p:cNvSpPr/>
          <p:nvPr/>
        </p:nvSpPr>
        <p:spPr>
          <a:xfrm>
            <a:off x="7200900" y="3987800"/>
            <a:ext cx="70571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Quilting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Fishing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Hiking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Watching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Sports</a:t>
            </a:r>
          </a:p>
        </p:txBody>
      </p:sp>
      <p:sp>
        <p:nvSpPr>
          <p:cNvPr id="1171" name="Shape 1171"/>
          <p:cNvSpPr/>
          <p:nvPr/>
        </p:nvSpPr>
        <p:spPr>
          <a:xfrm>
            <a:off x="7937500" y="3987800"/>
            <a:ext cx="80379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Walking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Movement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Strong</a:t>
            </a:r>
          </a:p>
        </p:txBody>
      </p:sp>
      <p:sp>
        <p:nvSpPr>
          <p:cNvPr id="1172" name="Shape 1172"/>
          <p:cNvSpPr/>
          <p:nvPr/>
        </p:nvSpPr>
        <p:spPr>
          <a:xfrm>
            <a:off x="1289657" y="2222500"/>
            <a:ext cx="546101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5129" y="0"/>
                </a:moveTo>
                <a:cubicBezTo>
                  <a:pt x="3525" y="1493"/>
                  <a:pt x="804" y="3501"/>
                  <a:pt x="269" y="4525"/>
                </a:cubicBezTo>
                <a:cubicBezTo>
                  <a:pt x="-170" y="5367"/>
                  <a:pt x="-1" y="7604"/>
                  <a:pt x="269" y="8461"/>
                </a:cubicBezTo>
                <a:cubicBezTo>
                  <a:pt x="453" y="9043"/>
                  <a:pt x="1427" y="10515"/>
                  <a:pt x="1937" y="11077"/>
                </a:cubicBezTo>
                <a:cubicBezTo>
                  <a:pt x="2491" y="11688"/>
                  <a:pt x="4331" y="13207"/>
                  <a:pt x="5163" y="13784"/>
                </a:cubicBezTo>
                <a:cubicBezTo>
                  <a:pt x="5860" y="14267"/>
                  <a:pt x="7994" y="15441"/>
                  <a:pt x="8795" y="15908"/>
                </a:cubicBezTo>
                <a:cubicBezTo>
                  <a:pt x="9595" y="16374"/>
                  <a:pt x="11682" y="17553"/>
                  <a:pt x="12444" y="18026"/>
                </a:cubicBezTo>
                <a:cubicBezTo>
                  <a:pt x="13055" y="18406"/>
                  <a:pt x="14328" y="19429"/>
                  <a:pt x="15076" y="19776"/>
                </a:cubicBezTo>
                <a:cubicBezTo>
                  <a:pt x="15696" y="20064"/>
                  <a:pt x="17663" y="20896"/>
                  <a:pt x="18531" y="20942"/>
                </a:cubicBezTo>
                <a:cubicBezTo>
                  <a:pt x="17423" y="20883"/>
                  <a:pt x="21303" y="17754"/>
                  <a:pt x="20197" y="17692"/>
                </a:cubicBezTo>
                <a:cubicBezTo>
                  <a:pt x="21430" y="17762"/>
                  <a:pt x="19695" y="20951"/>
                  <a:pt x="18233" y="21311"/>
                </a:cubicBezTo>
                <a:cubicBezTo>
                  <a:pt x="17058" y="21600"/>
                  <a:pt x="12133" y="21125"/>
                  <a:pt x="9129" y="21033"/>
                </a:cubicBezTo>
              </a:path>
            </a:pathLst>
          </a:custGeom>
          <a:ln w="38100">
            <a:solidFill>
              <a:srgbClr val="60606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1921558" y="2351563"/>
            <a:ext cx="800851" cy="96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7" h="21069" extrusionOk="0">
                <a:moveTo>
                  <a:pt x="15148" y="0"/>
                </a:moveTo>
                <a:cubicBezTo>
                  <a:pt x="12100" y="167"/>
                  <a:pt x="8573" y="-150"/>
                  <a:pt x="5911" y="506"/>
                </a:cubicBezTo>
                <a:cubicBezTo>
                  <a:pt x="4112" y="949"/>
                  <a:pt x="1358" y="1782"/>
                  <a:pt x="466" y="3042"/>
                </a:cubicBezTo>
                <a:cubicBezTo>
                  <a:pt x="106" y="3550"/>
                  <a:pt x="148" y="4582"/>
                  <a:pt x="466" y="5122"/>
                </a:cubicBezTo>
                <a:cubicBezTo>
                  <a:pt x="1063" y="6135"/>
                  <a:pt x="2894" y="7058"/>
                  <a:pt x="4188" y="7536"/>
                </a:cubicBezTo>
                <a:cubicBezTo>
                  <a:pt x="5919" y="8175"/>
                  <a:pt x="8510" y="8367"/>
                  <a:pt x="10426" y="8449"/>
                </a:cubicBezTo>
                <a:cubicBezTo>
                  <a:pt x="12047" y="8519"/>
                  <a:pt x="14172" y="8366"/>
                  <a:pt x="15772" y="8131"/>
                </a:cubicBezTo>
                <a:cubicBezTo>
                  <a:pt x="17030" y="7946"/>
                  <a:pt x="18846" y="7793"/>
                  <a:pt x="19821" y="7168"/>
                </a:cubicBezTo>
                <a:cubicBezTo>
                  <a:pt x="20474" y="6750"/>
                  <a:pt x="21256" y="5818"/>
                  <a:pt x="21247" y="5163"/>
                </a:cubicBezTo>
                <a:cubicBezTo>
                  <a:pt x="21239" y="4606"/>
                  <a:pt x="20576" y="3781"/>
                  <a:pt x="19989" y="3482"/>
                </a:cubicBezTo>
                <a:cubicBezTo>
                  <a:pt x="19337" y="3150"/>
                  <a:pt x="18144" y="3316"/>
                  <a:pt x="17336" y="3287"/>
                </a:cubicBezTo>
                <a:cubicBezTo>
                  <a:pt x="16158" y="3243"/>
                  <a:pt x="14632" y="3230"/>
                  <a:pt x="13455" y="3287"/>
                </a:cubicBezTo>
                <a:cubicBezTo>
                  <a:pt x="11844" y="3365"/>
                  <a:pt x="9765" y="3557"/>
                  <a:pt x="8179" y="3800"/>
                </a:cubicBezTo>
                <a:cubicBezTo>
                  <a:pt x="7334" y="3930"/>
                  <a:pt x="6199" y="4068"/>
                  <a:pt x="5436" y="4379"/>
                </a:cubicBezTo>
                <a:cubicBezTo>
                  <a:pt x="4783" y="4646"/>
                  <a:pt x="4062" y="5197"/>
                  <a:pt x="3535" y="5619"/>
                </a:cubicBezTo>
                <a:cubicBezTo>
                  <a:pt x="2818" y="6195"/>
                  <a:pt x="1793" y="6961"/>
                  <a:pt x="1416" y="7707"/>
                </a:cubicBezTo>
                <a:cubicBezTo>
                  <a:pt x="1119" y="8298"/>
                  <a:pt x="1138" y="9201"/>
                  <a:pt x="1179" y="9852"/>
                </a:cubicBezTo>
                <a:cubicBezTo>
                  <a:pt x="1210" y="10347"/>
                  <a:pt x="1257" y="11049"/>
                  <a:pt x="1565" y="11459"/>
                </a:cubicBezTo>
                <a:cubicBezTo>
                  <a:pt x="1884" y="11885"/>
                  <a:pt x="2646" y="12265"/>
                  <a:pt x="3198" y="12503"/>
                </a:cubicBezTo>
                <a:cubicBezTo>
                  <a:pt x="3836" y="12777"/>
                  <a:pt x="4814" y="12850"/>
                  <a:pt x="5475" y="13090"/>
                </a:cubicBezTo>
                <a:cubicBezTo>
                  <a:pt x="6209" y="13355"/>
                  <a:pt x="7008" y="13977"/>
                  <a:pt x="7762" y="14183"/>
                </a:cubicBezTo>
                <a:cubicBezTo>
                  <a:pt x="8329" y="14338"/>
                  <a:pt x="9132" y="14329"/>
                  <a:pt x="9733" y="14371"/>
                </a:cubicBezTo>
                <a:cubicBezTo>
                  <a:pt x="10628" y="14433"/>
                  <a:pt x="11786" y="14481"/>
                  <a:pt x="12683" y="14501"/>
                </a:cubicBezTo>
                <a:cubicBezTo>
                  <a:pt x="13550" y="14520"/>
                  <a:pt x="14681" y="14601"/>
                  <a:pt x="15534" y="14501"/>
                </a:cubicBezTo>
                <a:cubicBezTo>
                  <a:pt x="16118" y="14432"/>
                  <a:pt x="16862" y="14243"/>
                  <a:pt x="17405" y="14053"/>
                </a:cubicBezTo>
                <a:cubicBezTo>
                  <a:pt x="18233" y="13761"/>
                  <a:pt x="19558" y="13430"/>
                  <a:pt x="19979" y="12829"/>
                </a:cubicBezTo>
                <a:cubicBezTo>
                  <a:pt x="20214" y="12495"/>
                  <a:pt x="20240" y="11776"/>
                  <a:pt x="19979" y="11467"/>
                </a:cubicBezTo>
                <a:cubicBezTo>
                  <a:pt x="19769" y="11218"/>
                  <a:pt x="19120" y="11179"/>
                  <a:pt x="18732" y="11084"/>
                </a:cubicBezTo>
                <a:cubicBezTo>
                  <a:pt x="18097" y="10929"/>
                  <a:pt x="17258" y="10777"/>
                  <a:pt x="16604" y="10692"/>
                </a:cubicBezTo>
                <a:cubicBezTo>
                  <a:pt x="15846" y="10593"/>
                  <a:pt x="14855" y="10526"/>
                  <a:pt x="14089" y="10496"/>
                </a:cubicBezTo>
                <a:cubicBezTo>
                  <a:pt x="13443" y="10471"/>
                  <a:pt x="12607" y="10496"/>
                  <a:pt x="11960" y="10496"/>
                </a:cubicBezTo>
                <a:cubicBezTo>
                  <a:pt x="11437" y="10496"/>
                  <a:pt x="10762" y="10496"/>
                  <a:pt x="10238" y="10496"/>
                </a:cubicBezTo>
                <a:cubicBezTo>
                  <a:pt x="9446" y="10496"/>
                  <a:pt x="8405" y="10376"/>
                  <a:pt x="7634" y="10496"/>
                </a:cubicBezTo>
                <a:cubicBezTo>
                  <a:pt x="6740" y="10635"/>
                  <a:pt x="5614" y="11028"/>
                  <a:pt x="4822" y="11402"/>
                </a:cubicBezTo>
                <a:cubicBezTo>
                  <a:pt x="4462" y="11572"/>
                  <a:pt x="3976" y="11827"/>
                  <a:pt x="3743" y="12103"/>
                </a:cubicBezTo>
                <a:cubicBezTo>
                  <a:pt x="3479" y="12417"/>
                  <a:pt x="3340" y="12943"/>
                  <a:pt x="3268" y="13326"/>
                </a:cubicBezTo>
                <a:cubicBezTo>
                  <a:pt x="3168" y="13852"/>
                  <a:pt x="3268" y="14552"/>
                  <a:pt x="3268" y="15088"/>
                </a:cubicBezTo>
                <a:cubicBezTo>
                  <a:pt x="3268" y="15596"/>
                  <a:pt x="3268" y="16252"/>
                  <a:pt x="3268" y="16760"/>
                </a:cubicBezTo>
                <a:cubicBezTo>
                  <a:pt x="3268" y="17333"/>
                  <a:pt x="3268" y="18072"/>
                  <a:pt x="3268" y="18644"/>
                </a:cubicBezTo>
                <a:cubicBezTo>
                  <a:pt x="3268" y="19314"/>
                  <a:pt x="3773" y="20481"/>
                  <a:pt x="3268" y="20846"/>
                </a:cubicBezTo>
                <a:cubicBezTo>
                  <a:pt x="2434" y="21450"/>
                  <a:pt x="-321" y="17474"/>
                  <a:pt x="40" y="17821"/>
                </a:cubicBezTo>
                <a:cubicBezTo>
                  <a:pt x="-344" y="17452"/>
                  <a:pt x="2087" y="20988"/>
                  <a:pt x="3426" y="21066"/>
                </a:cubicBezTo>
                <a:cubicBezTo>
                  <a:pt x="4719" y="21142"/>
                  <a:pt x="5953" y="19241"/>
                  <a:pt x="7198" y="18342"/>
                </a:cubicBezTo>
              </a:path>
            </a:pathLst>
          </a:custGeom>
          <a:ln w="381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74" name="Shape 1174"/>
          <p:cNvSpPr/>
          <p:nvPr/>
        </p:nvSpPr>
        <p:spPr>
          <a:xfrm>
            <a:off x="5270500" y="774700"/>
            <a:ext cx="3314700" cy="1943100"/>
          </a:xfrm>
          <a:prstGeom prst="rect">
            <a:avLst/>
          </a:prstGeom>
          <a:solidFill>
            <a:srgbClr val="C0C0C0">
              <a:alpha val="30000"/>
            </a:srgbClr>
          </a:solidFill>
          <a:ln w="19050">
            <a:solidFill>
              <a:srgbClr val="60606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098" y="2351563"/>
            <a:ext cx="1003300" cy="622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67" y="2717800"/>
            <a:ext cx="3766385" cy="32385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/>
          <p:nvPr/>
        </p:nvSpPr>
        <p:spPr>
          <a:xfrm>
            <a:off x="571500" y="774700"/>
            <a:ext cx="3314700" cy="1943100"/>
          </a:xfrm>
          <a:prstGeom prst="rect">
            <a:avLst/>
          </a:prstGeom>
          <a:solidFill>
            <a:srgbClr val="C0C0C0">
              <a:alpha val="30000"/>
            </a:srgbClr>
          </a:solidFill>
          <a:ln w="19050">
            <a:solidFill>
              <a:srgbClr val="60606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135" name="Shape 1135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" name="Group 1138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1136" name="Shape 1136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1139" name="Shape 1139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0" name="Shape 1140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1" name="Shape 1141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2" name="Shape 1142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1143" name="Shape 1143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1144" name="Shape 1144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1145" name="Shape 1145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1146" name="Shape 1146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1147" name="Shape 1147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1148" name="Shape 1148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1149" name="Shape 1149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1150" name="Shape 1150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1151" name="Shape 1151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1152" name="Shape 1152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1153" name="Shape 1153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1154" name="Shape 1154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1155" name="Shape 1155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1156" name="Shape 1156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1157" name="Shape 1157"/>
          <p:cNvSpPr/>
          <p:nvPr/>
        </p:nvSpPr>
        <p:spPr>
          <a:xfrm>
            <a:off x="1968500" y="838200"/>
            <a:ext cx="60762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Avoid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Isolate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Hide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Sleep</a:t>
            </a:r>
          </a:p>
        </p:txBody>
      </p:sp>
      <p:sp>
        <p:nvSpPr>
          <p:cNvPr id="1158" name="Shape 1158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1159" name="Shape 1159"/>
          <p:cNvSpPr/>
          <p:nvPr/>
        </p:nvSpPr>
        <p:spPr>
          <a:xfrm>
            <a:off x="6146800" y="901700"/>
            <a:ext cx="15875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Stretch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a friend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Go for a walk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Yoga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 exercises</a:t>
            </a:r>
          </a:p>
        </p:txBody>
      </p:sp>
      <p:sp>
        <p:nvSpPr>
          <p:cNvPr id="1160" name="Shape 1160"/>
          <p:cNvSpPr/>
          <p:nvPr/>
        </p:nvSpPr>
        <p:spPr>
          <a:xfrm>
            <a:off x="774700" y="850900"/>
            <a:ext cx="100776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Drink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Street drugs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Compulsive 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behaviors</a:t>
            </a:r>
          </a:p>
        </p:txBody>
      </p:sp>
      <p:sp>
        <p:nvSpPr>
          <p:cNvPr id="1161" name="Shape 1161"/>
          <p:cNvSpPr/>
          <p:nvPr/>
        </p:nvSpPr>
        <p:spPr>
          <a:xfrm>
            <a:off x="2595293" y="2217290"/>
            <a:ext cx="482601" cy="11049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15488" y="21403"/>
                </a:moveTo>
                <a:cubicBezTo>
                  <a:pt x="17092" y="19910"/>
                  <a:pt x="19813" y="17902"/>
                  <a:pt x="20348" y="16878"/>
                </a:cubicBezTo>
                <a:cubicBezTo>
                  <a:pt x="20787" y="16036"/>
                  <a:pt x="20618" y="13799"/>
                  <a:pt x="20348" y="12942"/>
                </a:cubicBezTo>
                <a:cubicBezTo>
                  <a:pt x="20164" y="12360"/>
                  <a:pt x="19190" y="10888"/>
                  <a:pt x="18680" y="10326"/>
                </a:cubicBezTo>
                <a:cubicBezTo>
                  <a:pt x="18126" y="9715"/>
                  <a:pt x="16286" y="8196"/>
                  <a:pt x="15454" y="7619"/>
                </a:cubicBezTo>
                <a:cubicBezTo>
                  <a:pt x="14757" y="7136"/>
                  <a:pt x="12623" y="5962"/>
                  <a:pt x="11822" y="5495"/>
                </a:cubicBezTo>
                <a:cubicBezTo>
                  <a:pt x="11022" y="5029"/>
                  <a:pt x="8935" y="3850"/>
                  <a:pt x="8173" y="3377"/>
                </a:cubicBezTo>
                <a:cubicBezTo>
                  <a:pt x="7562" y="2997"/>
                  <a:pt x="6289" y="1974"/>
                  <a:pt x="5541" y="1627"/>
                </a:cubicBezTo>
                <a:cubicBezTo>
                  <a:pt x="4921" y="1339"/>
                  <a:pt x="2954" y="507"/>
                  <a:pt x="2086" y="461"/>
                </a:cubicBezTo>
                <a:cubicBezTo>
                  <a:pt x="3194" y="520"/>
                  <a:pt x="-686" y="3649"/>
                  <a:pt x="420" y="3711"/>
                </a:cubicBezTo>
                <a:cubicBezTo>
                  <a:pt x="-813" y="3641"/>
                  <a:pt x="922" y="452"/>
                  <a:pt x="2384" y="92"/>
                </a:cubicBezTo>
                <a:cubicBezTo>
                  <a:pt x="3559" y="-197"/>
                  <a:pt x="8484" y="278"/>
                  <a:pt x="11488" y="370"/>
                </a:cubicBezTo>
              </a:path>
            </a:pathLst>
          </a:custGeom>
          <a:ln w="38100">
            <a:solidFill>
              <a:srgbClr val="60606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2" name="Shape 1162"/>
          <p:cNvSpPr/>
          <p:nvPr/>
        </p:nvSpPr>
        <p:spPr>
          <a:xfrm>
            <a:off x="5333347" y="3275577"/>
            <a:ext cx="279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73" extrusionOk="0">
                <a:moveTo>
                  <a:pt x="11016" y="21473"/>
                </a:moveTo>
                <a:cubicBezTo>
                  <a:pt x="9135" y="21397"/>
                  <a:pt x="4263" y="15568"/>
                  <a:pt x="2806" y="13606"/>
                </a:cubicBezTo>
                <a:cubicBezTo>
                  <a:pt x="2003" y="12525"/>
                  <a:pt x="197" y="9374"/>
                  <a:pt x="30" y="8113"/>
                </a:cubicBezTo>
                <a:cubicBezTo>
                  <a:pt x="-155" y="6723"/>
                  <a:pt x="560" y="2586"/>
                  <a:pt x="1411" y="1531"/>
                </a:cubicBezTo>
                <a:cubicBezTo>
                  <a:pt x="1836" y="1005"/>
                  <a:pt x="3848" y="139"/>
                  <a:pt x="4583" y="30"/>
                </a:cubicBezTo>
                <a:cubicBezTo>
                  <a:pt x="5323" y="-80"/>
                  <a:pt x="7459" y="214"/>
                  <a:pt x="8116" y="541"/>
                </a:cubicBezTo>
                <a:cubicBezTo>
                  <a:pt x="8738" y="852"/>
                  <a:pt x="9871" y="2831"/>
                  <a:pt x="10427" y="2882"/>
                </a:cubicBezTo>
                <a:cubicBezTo>
                  <a:pt x="11045" y="2939"/>
                  <a:pt x="12746" y="1129"/>
                  <a:pt x="13480" y="791"/>
                </a:cubicBezTo>
                <a:cubicBezTo>
                  <a:pt x="14064" y="521"/>
                  <a:pt x="15751" y="-54"/>
                  <a:pt x="16360" y="4"/>
                </a:cubicBezTo>
                <a:cubicBezTo>
                  <a:pt x="17002" y="66"/>
                  <a:pt x="18669" y="960"/>
                  <a:pt x="19157" y="1394"/>
                </a:cubicBezTo>
                <a:cubicBezTo>
                  <a:pt x="19636" y="1819"/>
                  <a:pt x="20514" y="3308"/>
                  <a:pt x="20767" y="3898"/>
                </a:cubicBezTo>
                <a:cubicBezTo>
                  <a:pt x="21012" y="4468"/>
                  <a:pt x="21427" y="6049"/>
                  <a:pt x="21433" y="6658"/>
                </a:cubicBezTo>
                <a:cubicBezTo>
                  <a:pt x="21445" y="7769"/>
                  <a:pt x="20781" y="10690"/>
                  <a:pt x="20323" y="11718"/>
                </a:cubicBezTo>
                <a:cubicBezTo>
                  <a:pt x="19758" y="12986"/>
                  <a:pt x="17533" y="15966"/>
                  <a:pt x="16554" y="17002"/>
                </a:cubicBezTo>
                <a:cubicBezTo>
                  <a:pt x="15498" y="18122"/>
                  <a:pt x="12188" y="21520"/>
                  <a:pt x="11016" y="21473"/>
                </a:cubicBezTo>
                <a:close/>
              </a:path>
            </a:pathLst>
          </a:custGeom>
          <a:solidFill>
            <a:srgbClr val="F4A4C0"/>
          </a:solidFill>
          <a:ln w="38100">
            <a:solidFill>
              <a:srgbClr val="B92D5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3" name="Shape 1163"/>
          <p:cNvSpPr/>
          <p:nvPr/>
        </p:nvSpPr>
        <p:spPr>
          <a:xfrm>
            <a:off x="5232400" y="3644900"/>
            <a:ext cx="477664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Relns</a:t>
            </a:r>
          </a:p>
        </p:txBody>
      </p:sp>
      <p:sp>
        <p:nvSpPr>
          <p:cNvPr id="1164" name="Shape 1164"/>
          <p:cNvSpPr/>
          <p:nvPr/>
        </p:nvSpPr>
        <p:spPr>
          <a:xfrm>
            <a:off x="5245100" y="4013200"/>
            <a:ext cx="649387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Kids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Spouse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Friend</a:t>
            </a:r>
          </a:p>
        </p:txBody>
      </p:sp>
      <p:sp>
        <p:nvSpPr>
          <p:cNvPr id="1165" name="Shape 1165"/>
          <p:cNvSpPr/>
          <p:nvPr/>
        </p:nvSpPr>
        <p:spPr>
          <a:xfrm>
            <a:off x="5448300" y="3987800"/>
            <a:ext cx="864072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Loving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Warm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Close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Caring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Fun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Honest</a:t>
            </a:r>
          </a:p>
        </p:txBody>
      </p:sp>
      <p:sp>
        <p:nvSpPr>
          <p:cNvPr id="1166" name="Shape 1166"/>
          <p:cNvSpPr/>
          <p:nvPr/>
        </p:nvSpPr>
        <p:spPr>
          <a:xfrm>
            <a:off x="6273800" y="3632200"/>
            <a:ext cx="43686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Resp</a:t>
            </a:r>
          </a:p>
        </p:txBody>
      </p:sp>
      <p:sp>
        <p:nvSpPr>
          <p:cNvPr id="1167" name="Shape 1167"/>
          <p:cNvSpPr/>
          <p:nvPr/>
        </p:nvSpPr>
        <p:spPr>
          <a:xfrm>
            <a:off x="7226300" y="3632200"/>
            <a:ext cx="349089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Rec</a:t>
            </a:r>
          </a:p>
        </p:txBody>
      </p:sp>
      <p:sp>
        <p:nvSpPr>
          <p:cNvPr id="1168" name="Shape 1168"/>
          <p:cNvSpPr/>
          <p:nvPr/>
        </p:nvSpPr>
        <p:spPr>
          <a:xfrm>
            <a:off x="7950200" y="3632200"/>
            <a:ext cx="567085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Health</a:t>
            </a:r>
          </a:p>
        </p:txBody>
      </p:sp>
      <p:sp>
        <p:nvSpPr>
          <p:cNvPr id="1169" name="Shape 1169"/>
          <p:cNvSpPr/>
          <p:nvPr/>
        </p:nvSpPr>
        <p:spPr>
          <a:xfrm>
            <a:off x="6286500" y="3987800"/>
            <a:ext cx="94176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Caretaker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Responsible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Job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Dependable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Productive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Self?</a:t>
            </a:r>
          </a:p>
        </p:txBody>
      </p:sp>
      <p:sp>
        <p:nvSpPr>
          <p:cNvPr id="1170" name="Shape 1170"/>
          <p:cNvSpPr/>
          <p:nvPr/>
        </p:nvSpPr>
        <p:spPr>
          <a:xfrm>
            <a:off x="7200900" y="3987800"/>
            <a:ext cx="70571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Quilting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Fishing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Hiking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Watching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Sports</a:t>
            </a:r>
          </a:p>
        </p:txBody>
      </p:sp>
      <p:sp>
        <p:nvSpPr>
          <p:cNvPr id="1171" name="Shape 1171"/>
          <p:cNvSpPr/>
          <p:nvPr/>
        </p:nvSpPr>
        <p:spPr>
          <a:xfrm>
            <a:off x="7937500" y="3987800"/>
            <a:ext cx="80379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Walking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Movement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Strong</a:t>
            </a:r>
          </a:p>
        </p:txBody>
      </p:sp>
      <p:sp>
        <p:nvSpPr>
          <p:cNvPr id="1172" name="Shape 1172"/>
          <p:cNvSpPr/>
          <p:nvPr/>
        </p:nvSpPr>
        <p:spPr>
          <a:xfrm>
            <a:off x="1289657" y="2222500"/>
            <a:ext cx="546101" cy="1079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17" h="21403" extrusionOk="0">
                <a:moveTo>
                  <a:pt x="5129" y="0"/>
                </a:moveTo>
                <a:cubicBezTo>
                  <a:pt x="3525" y="1493"/>
                  <a:pt x="804" y="3501"/>
                  <a:pt x="269" y="4525"/>
                </a:cubicBezTo>
                <a:cubicBezTo>
                  <a:pt x="-170" y="5367"/>
                  <a:pt x="-1" y="7604"/>
                  <a:pt x="269" y="8461"/>
                </a:cubicBezTo>
                <a:cubicBezTo>
                  <a:pt x="453" y="9043"/>
                  <a:pt x="1427" y="10515"/>
                  <a:pt x="1937" y="11077"/>
                </a:cubicBezTo>
                <a:cubicBezTo>
                  <a:pt x="2491" y="11688"/>
                  <a:pt x="4331" y="13207"/>
                  <a:pt x="5163" y="13784"/>
                </a:cubicBezTo>
                <a:cubicBezTo>
                  <a:pt x="5860" y="14267"/>
                  <a:pt x="7994" y="15441"/>
                  <a:pt x="8795" y="15908"/>
                </a:cubicBezTo>
                <a:cubicBezTo>
                  <a:pt x="9595" y="16374"/>
                  <a:pt x="11682" y="17553"/>
                  <a:pt x="12444" y="18026"/>
                </a:cubicBezTo>
                <a:cubicBezTo>
                  <a:pt x="13055" y="18406"/>
                  <a:pt x="14328" y="19429"/>
                  <a:pt x="15076" y="19776"/>
                </a:cubicBezTo>
                <a:cubicBezTo>
                  <a:pt x="15696" y="20064"/>
                  <a:pt x="17663" y="20896"/>
                  <a:pt x="18531" y="20942"/>
                </a:cubicBezTo>
                <a:cubicBezTo>
                  <a:pt x="17423" y="20883"/>
                  <a:pt x="21303" y="17754"/>
                  <a:pt x="20197" y="17692"/>
                </a:cubicBezTo>
                <a:cubicBezTo>
                  <a:pt x="21430" y="17762"/>
                  <a:pt x="19695" y="20951"/>
                  <a:pt x="18233" y="21311"/>
                </a:cubicBezTo>
                <a:cubicBezTo>
                  <a:pt x="17058" y="21600"/>
                  <a:pt x="12133" y="21125"/>
                  <a:pt x="9129" y="21033"/>
                </a:cubicBezTo>
              </a:path>
            </a:pathLst>
          </a:custGeom>
          <a:ln w="38100">
            <a:solidFill>
              <a:srgbClr val="606060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1921558" y="2351563"/>
            <a:ext cx="800851" cy="9639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47" h="21069" extrusionOk="0">
                <a:moveTo>
                  <a:pt x="15148" y="0"/>
                </a:moveTo>
                <a:cubicBezTo>
                  <a:pt x="12100" y="167"/>
                  <a:pt x="8573" y="-150"/>
                  <a:pt x="5911" y="506"/>
                </a:cubicBezTo>
                <a:cubicBezTo>
                  <a:pt x="4112" y="949"/>
                  <a:pt x="1358" y="1782"/>
                  <a:pt x="466" y="3042"/>
                </a:cubicBezTo>
                <a:cubicBezTo>
                  <a:pt x="106" y="3550"/>
                  <a:pt x="148" y="4582"/>
                  <a:pt x="466" y="5122"/>
                </a:cubicBezTo>
                <a:cubicBezTo>
                  <a:pt x="1063" y="6135"/>
                  <a:pt x="2894" y="7058"/>
                  <a:pt x="4188" y="7536"/>
                </a:cubicBezTo>
                <a:cubicBezTo>
                  <a:pt x="5919" y="8175"/>
                  <a:pt x="8510" y="8367"/>
                  <a:pt x="10426" y="8449"/>
                </a:cubicBezTo>
                <a:cubicBezTo>
                  <a:pt x="12047" y="8519"/>
                  <a:pt x="14172" y="8366"/>
                  <a:pt x="15772" y="8131"/>
                </a:cubicBezTo>
                <a:cubicBezTo>
                  <a:pt x="17030" y="7946"/>
                  <a:pt x="18846" y="7793"/>
                  <a:pt x="19821" y="7168"/>
                </a:cubicBezTo>
                <a:cubicBezTo>
                  <a:pt x="20474" y="6750"/>
                  <a:pt x="21256" y="5818"/>
                  <a:pt x="21247" y="5163"/>
                </a:cubicBezTo>
                <a:cubicBezTo>
                  <a:pt x="21239" y="4606"/>
                  <a:pt x="20576" y="3781"/>
                  <a:pt x="19989" y="3482"/>
                </a:cubicBezTo>
                <a:cubicBezTo>
                  <a:pt x="19337" y="3150"/>
                  <a:pt x="18144" y="3316"/>
                  <a:pt x="17336" y="3287"/>
                </a:cubicBezTo>
                <a:cubicBezTo>
                  <a:pt x="16158" y="3243"/>
                  <a:pt x="14632" y="3230"/>
                  <a:pt x="13455" y="3287"/>
                </a:cubicBezTo>
                <a:cubicBezTo>
                  <a:pt x="11844" y="3365"/>
                  <a:pt x="9765" y="3557"/>
                  <a:pt x="8179" y="3800"/>
                </a:cubicBezTo>
                <a:cubicBezTo>
                  <a:pt x="7334" y="3930"/>
                  <a:pt x="6199" y="4068"/>
                  <a:pt x="5436" y="4379"/>
                </a:cubicBezTo>
                <a:cubicBezTo>
                  <a:pt x="4783" y="4646"/>
                  <a:pt x="4062" y="5197"/>
                  <a:pt x="3535" y="5619"/>
                </a:cubicBezTo>
                <a:cubicBezTo>
                  <a:pt x="2818" y="6195"/>
                  <a:pt x="1793" y="6961"/>
                  <a:pt x="1416" y="7707"/>
                </a:cubicBezTo>
                <a:cubicBezTo>
                  <a:pt x="1119" y="8298"/>
                  <a:pt x="1138" y="9201"/>
                  <a:pt x="1179" y="9852"/>
                </a:cubicBezTo>
                <a:cubicBezTo>
                  <a:pt x="1210" y="10347"/>
                  <a:pt x="1257" y="11049"/>
                  <a:pt x="1565" y="11459"/>
                </a:cubicBezTo>
                <a:cubicBezTo>
                  <a:pt x="1884" y="11885"/>
                  <a:pt x="2646" y="12265"/>
                  <a:pt x="3198" y="12503"/>
                </a:cubicBezTo>
                <a:cubicBezTo>
                  <a:pt x="3836" y="12777"/>
                  <a:pt x="4814" y="12850"/>
                  <a:pt x="5475" y="13090"/>
                </a:cubicBezTo>
                <a:cubicBezTo>
                  <a:pt x="6209" y="13355"/>
                  <a:pt x="7008" y="13977"/>
                  <a:pt x="7762" y="14183"/>
                </a:cubicBezTo>
                <a:cubicBezTo>
                  <a:pt x="8329" y="14338"/>
                  <a:pt x="9132" y="14329"/>
                  <a:pt x="9733" y="14371"/>
                </a:cubicBezTo>
                <a:cubicBezTo>
                  <a:pt x="10628" y="14433"/>
                  <a:pt x="11786" y="14481"/>
                  <a:pt x="12683" y="14501"/>
                </a:cubicBezTo>
                <a:cubicBezTo>
                  <a:pt x="13550" y="14520"/>
                  <a:pt x="14681" y="14601"/>
                  <a:pt x="15534" y="14501"/>
                </a:cubicBezTo>
                <a:cubicBezTo>
                  <a:pt x="16118" y="14432"/>
                  <a:pt x="16862" y="14243"/>
                  <a:pt x="17405" y="14053"/>
                </a:cubicBezTo>
                <a:cubicBezTo>
                  <a:pt x="18233" y="13761"/>
                  <a:pt x="19558" y="13430"/>
                  <a:pt x="19979" y="12829"/>
                </a:cubicBezTo>
                <a:cubicBezTo>
                  <a:pt x="20214" y="12495"/>
                  <a:pt x="20240" y="11776"/>
                  <a:pt x="19979" y="11467"/>
                </a:cubicBezTo>
                <a:cubicBezTo>
                  <a:pt x="19769" y="11218"/>
                  <a:pt x="19120" y="11179"/>
                  <a:pt x="18732" y="11084"/>
                </a:cubicBezTo>
                <a:cubicBezTo>
                  <a:pt x="18097" y="10929"/>
                  <a:pt x="17258" y="10777"/>
                  <a:pt x="16604" y="10692"/>
                </a:cubicBezTo>
                <a:cubicBezTo>
                  <a:pt x="15846" y="10593"/>
                  <a:pt x="14855" y="10526"/>
                  <a:pt x="14089" y="10496"/>
                </a:cubicBezTo>
                <a:cubicBezTo>
                  <a:pt x="13443" y="10471"/>
                  <a:pt x="12607" y="10496"/>
                  <a:pt x="11960" y="10496"/>
                </a:cubicBezTo>
                <a:cubicBezTo>
                  <a:pt x="11437" y="10496"/>
                  <a:pt x="10762" y="10496"/>
                  <a:pt x="10238" y="10496"/>
                </a:cubicBezTo>
                <a:cubicBezTo>
                  <a:pt x="9446" y="10496"/>
                  <a:pt x="8405" y="10376"/>
                  <a:pt x="7634" y="10496"/>
                </a:cubicBezTo>
                <a:cubicBezTo>
                  <a:pt x="6740" y="10635"/>
                  <a:pt x="5614" y="11028"/>
                  <a:pt x="4822" y="11402"/>
                </a:cubicBezTo>
                <a:cubicBezTo>
                  <a:pt x="4462" y="11572"/>
                  <a:pt x="3976" y="11827"/>
                  <a:pt x="3743" y="12103"/>
                </a:cubicBezTo>
                <a:cubicBezTo>
                  <a:pt x="3479" y="12417"/>
                  <a:pt x="3340" y="12943"/>
                  <a:pt x="3268" y="13326"/>
                </a:cubicBezTo>
                <a:cubicBezTo>
                  <a:pt x="3168" y="13852"/>
                  <a:pt x="3268" y="14552"/>
                  <a:pt x="3268" y="15088"/>
                </a:cubicBezTo>
                <a:cubicBezTo>
                  <a:pt x="3268" y="15596"/>
                  <a:pt x="3268" y="16252"/>
                  <a:pt x="3268" y="16760"/>
                </a:cubicBezTo>
                <a:cubicBezTo>
                  <a:pt x="3268" y="17333"/>
                  <a:pt x="3268" y="18072"/>
                  <a:pt x="3268" y="18644"/>
                </a:cubicBezTo>
                <a:cubicBezTo>
                  <a:pt x="3268" y="19314"/>
                  <a:pt x="3773" y="20481"/>
                  <a:pt x="3268" y="20846"/>
                </a:cubicBezTo>
                <a:cubicBezTo>
                  <a:pt x="2434" y="21450"/>
                  <a:pt x="-321" y="17474"/>
                  <a:pt x="40" y="17821"/>
                </a:cubicBezTo>
                <a:cubicBezTo>
                  <a:pt x="-344" y="17452"/>
                  <a:pt x="2087" y="20988"/>
                  <a:pt x="3426" y="21066"/>
                </a:cubicBezTo>
                <a:cubicBezTo>
                  <a:pt x="4719" y="21142"/>
                  <a:pt x="5953" y="19241"/>
                  <a:pt x="7198" y="18342"/>
                </a:cubicBezTo>
              </a:path>
            </a:pathLst>
          </a:custGeom>
          <a:ln w="381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74" name="Shape 1174"/>
          <p:cNvSpPr/>
          <p:nvPr/>
        </p:nvSpPr>
        <p:spPr>
          <a:xfrm>
            <a:off x="5270500" y="774700"/>
            <a:ext cx="3314700" cy="1943100"/>
          </a:xfrm>
          <a:prstGeom prst="rect">
            <a:avLst/>
          </a:prstGeom>
          <a:solidFill>
            <a:srgbClr val="C0C0C0">
              <a:alpha val="30000"/>
            </a:srgbClr>
          </a:solidFill>
          <a:ln w="19050">
            <a:solidFill>
              <a:srgbClr val="606060">
                <a:alpha val="3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098" y="2351563"/>
            <a:ext cx="1003300" cy="6223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98" y="2395622"/>
            <a:ext cx="1778000" cy="11303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50" y="266700"/>
            <a:ext cx="8597900" cy="63246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" name="Shape 1587"/>
          <p:cNvSpPr>
            <a:spLocks noGrp="1"/>
          </p:cNvSpPr>
          <p:nvPr>
            <p:ph type="title"/>
          </p:nvPr>
        </p:nvSpPr>
        <p:spPr>
          <a:xfrm>
            <a:off x="685800" y="630088"/>
            <a:ext cx="7772400" cy="559782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Foundational Day 2</a:t>
            </a:r>
          </a:p>
          <a:p>
            <a:pPr lvl="0">
              <a:defRPr sz="1800"/>
            </a:pPr>
            <a:endParaRPr sz="4400"/>
          </a:p>
          <a:p>
            <a:pPr lvl="0">
              <a:defRPr sz="1800"/>
            </a:pPr>
            <a:r>
              <a:rPr sz="4400"/>
              <a:t>Neuro-physiology</a:t>
            </a:r>
          </a:p>
          <a:p>
            <a:pPr lvl="0">
              <a:defRPr sz="1800"/>
            </a:pPr>
            <a:r>
              <a:rPr sz="4400"/>
              <a:t>(Structure-Function)</a:t>
            </a:r>
          </a:p>
        </p:txBody>
      </p:sp>
      <p:sp>
        <p:nvSpPr>
          <p:cNvPr id="1588" name="Shape 158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25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Shape 159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26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593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279" y="182115"/>
            <a:ext cx="9184558" cy="6493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Shape 15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27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596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5700" y="737652"/>
            <a:ext cx="7812599" cy="53826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Shape 159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28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599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00" y="819150"/>
            <a:ext cx="9118600" cy="5219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Shape 1601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604" name="Group 1604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1602" name="Shape 1602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1603" name="Shape 1603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1605" name="Shape 1605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6" name="Shape 1606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7" name="Shape 1607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08" name="Shape 1608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1609" name="Shape 1609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1610" name="Shape 1610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1611" name="Shape 1611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1612" name="Shape 1612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1613" name="Shape 1613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1614" name="Shape 1614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1615" name="Shape 1615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1616" name="Shape 1616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1617" name="Shape 1617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1618" name="Shape 1618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1619" name="Shape 1619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1620" name="Shape 1620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1621" name="Shape 1621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1622" name="Shape 1622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1623" name="Shape 1623"/>
          <p:cNvSpPr/>
          <p:nvPr/>
        </p:nvSpPr>
        <p:spPr>
          <a:xfrm>
            <a:off x="977900" y="4305300"/>
            <a:ext cx="1270000" cy="762000"/>
          </a:xfrm>
          <a:prstGeom prst="leftRightArrow">
            <a:avLst>
              <a:gd name="adj1" fmla="val 27686"/>
              <a:gd name="adj2" fmla="val 46649"/>
            </a:avLst>
          </a:prstGeom>
          <a:solidFill>
            <a:srgbClr val="874EFE">
              <a:alpha val="50000"/>
            </a:srgbClr>
          </a:solidFill>
          <a:ln w="25400">
            <a:solidFill>
              <a:srgbClr val="874EFE">
                <a:alpha val="5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624" name="Shape 1624"/>
          <p:cNvSpPr/>
          <p:nvPr/>
        </p:nvSpPr>
        <p:spPr>
          <a:xfrm>
            <a:off x="2590800" y="4000500"/>
            <a:ext cx="1270000" cy="762000"/>
          </a:xfrm>
          <a:prstGeom prst="leftRightArrow">
            <a:avLst>
              <a:gd name="adj1" fmla="val 27686"/>
              <a:gd name="adj2" fmla="val 46649"/>
            </a:avLst>
          </a:prstGeom>
          <a:solidFill>
            <a:srgbClr val="874EFE">
              <a:alpha val="50000"/>
            </a:srgbClr>
          </a:solidFill>
          <a:ln w="25400">
            <a:solidFill>
              <a:srgbClr val="874EFE">
                <a:alpha val="5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625" name="Shape 1625"/>
          <p:cNvSpPr/>
          <p:nvPr/>
        </p:nvSpPr>
        <p:spPr>
          <a:xfrm>
            <a:off x="1231900" y="5270500"/>
            <a:ext cx="2286000" cy="762000"/>
          </a:xfrm>
          <a:prstGeom prst="leftRightArrow">
            <a:avLst>
              <a:gd name="adj1" fmla="val 27686"/>
              <a:gd name="adj2" fmla="val 46649"/>
            </a:avLst>
          </a:prstGeom>
          <a:solidFill>
            <a:srgbClr val="874EFE">
              <a:alpha val="50000"/>
            </a:srgbClr>
          </a:solidFill>
          <a:ln w="25400">
            <a:solidFill>
              <a:srgbClr val="874EFE">
                <a:alpha val="5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626" name="Shape 1626"/>
          <p:cNvSpPr/>
          <p:nvPr/>
        </p:nvSpPr>
        <p:spPr>
          <a:xfrm rot="5476073">
            <a:off x="1325885" y="2584436"/>
            <a:ext cx="2171701" cy="762001"/>
          </a:xfrm>
          <a:prstGeom prst="leftRightArrow">
            <a:avLst>
              <a:gd name="adj1" fmla="val 27686"/>
              <a:gd name="adj2" fmla="val 46649"/>
            </a:avLst>
          </a:prstGeom>
          <a:solidFill>
            <a:srgbClr val="874EFE">
              <a:alpha val="50000"/>
            </a:srgbClr>
          </a:solidFill>
          <a:ln w="25400">
            <a:solidFill>
              <a:srgbClr val="874EFE">
                <a:alpha val="5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627" name="Shape 1627"/>
          <p:cNvSpPr/>
          <p:nvPr/>
        </p:nvSpPr>
        <p:spPr>
          <a:xfrm>
            <a:off x="1968500" y="838200"/>
            <a:ext cx="60762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Avoid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Isolate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Hide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Sleep</a:t>
            </a:r>
          </a:p>
        </p:txBody>
      </p:sp>
      <p:sp>
        <p:nvSpPr>
          <p:cNvPr id="1628" name="Shape 1628"/>
          <p:cNvSpPr/>
          <p:nvPr/>
        </p:nvSpPr>
        <p:spPr>
          <a:xfrm>
            <a:off x="774700" y="850900"/>
            <a:ext cx="100776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Drink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Street drugs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Compulsive 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behaviors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457200" y="2179835"/>
            <a:ext cx="8229600" cy="394632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Clinically effective and Cost Effective</a:t>
            </a: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Site visits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Mayo Clinic, Rochester, Minnesota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Cleveland Clinic, Cleveland, Ohio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Dartmouth-Hitchcock Medical Center, Lebanon, New Hampshire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Bath Centre for Pain Services, Bath, England, UK</a:t>
            </a:r>
          </a:p>
        </p:txBody>
      </p:sp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xfrm>
            <a:off x="8520658" y="6467475"/>
            <a:ext cx="166142" cy="254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pPr lvl="0">
                <a:defRPr sz="1800">
                  <a:solidFill>
                    <a:srgbClr val="000000"/>
                  </a:solidFill>
                  <a:uFillTx/>
                </a:defRPr>
              </a:pPr>
              <a:t>3</a:t>
            </a:fld>
            <a:endParaRPr sz="12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457200" y="684758"/>
            <a:ext cx="8229600" cy="115376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Multidisciplinary Pain Rehabilitation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Shape 1630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633" name="Group 1633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1631" name="Shape 1631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1632" name="Shape 1632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1634" name="Shape 1634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35" name="Shape 1635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36" name="Shape 1636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37" name="Shape 1637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1638" name="Shape 1638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1639" name="Shape 1639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1640" name="Shape 1640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1641" name="Shape 1641"/>
          <p:cNvSpPr/>
          <p:nvPr/>
        </p:nvSpPr>
        <p:spPr>
          <a:xfrm>
            <a:off x="596900" y="3721100"/>
            <a:ext cx="400137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/>
            </a:lvl1pPr>
          </a:lstStyle>
          <a:p>
            <a:pPr lvl="0">
              <a:defRPr sz="1800">
                <a:uFillTx/>
              </a:defRPr>
            </a:pPr>
            <a:r>
              <a:rPr sz="1400">
                <a:uFill>
                  <a:solidFill/>
                </a:uFill>
              </a:rPr>
              <a:t>Pain</a:t>
            </a:r>
          </a:p>
        </p:txBody>
      </p:sp>
      <p:sp>
        <p:nvSpPr>
          <p:cNvPr id="1642" name="Shape 1642"/>
          <p:cNvSpPr/>
          <p:nvPr/>
        </p:nvSpPr>
        <p:spPr>
          <a:xfrm>
            <a:off x="609600" y="4902200"/>
            <a:ext cx="679339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Tension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Spasms</a:t>
            </a:r>
          </a:p>
        </p:txBody>
      </p:sp>
      <p:sp>
        <p:nvSpPr>
          <p:cNvPr id="1643" name="Shape 1643"/>
          <p:cNvSpPr/>
          <p:nvPr/>
        </p:nvSpPr>
        <p:spPr>
          <a:xfrm>
            <a:off x="609600" y="5664200"/>
            <a:ext cx="828316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HR up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Fatigue</a:t>
            </a:r>
          </a:p>
        </p:txBody>
      </p:sp>
      <p:sp>
        <p:nvSpPr>
          <p:cNvPr id="1644" name="Shape 1644"/>
          <p:cNvSpPr/>
          <p:nvPr/>
        </p:nvSpPr>
        <p:spPr>
          <a:xfrm>
            <a:off x="762000" y="4089400"/>
            <a:ext cx="766155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Sharp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Radiating</a:t>
            </a:r>
          </a:p>
        </p:txBody>
      </p:sp>
      <p:sp>
        <p:nvSpPr>
          <p:cNvPr id="1645" name="Shape 1645"/>
          <p:cNvSpPr/>
          <p:nvPr/>
        </p:nvSpPr>
        <p:spPr>
          <a:xfrm>
            <a:off x="1892300" y="3695700"/>
            <a:ext cx="771798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Anxious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Irritable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Annoyed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Angry</a:t>
            </a:r>
          </a:p>
        </p:txBody>
      </p:sp>
      <p:sp>
        <p:nvSpPr>
          <p:cNvPr id="1646" name="Shape 1646"/>
          <p:cNvSpPr/>
          <p:nvPr/>
        </p:nvSpPr>
        <p:spPr>
          <a:xfrm>
            <a:off x="1892982" y="4889500"/>
            <a:ext cx="863601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Depressed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Hopeless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Guilty</a:t>
            </a:r>
          </a:p>
        </p:txBody>
      </p:sp>
      <p:sp>
        <p:nvSpPr>
          <p:cNvPr id="1647" name="Shape 1647"/>
          <p:cNvSpPr/>
          <p:nvPr/>
        </p:nvSpPr>
        <p:spPr>
          <a:xfrm>
            <a:off x="3098800" y="3695700"/>
            <a:ext cx="1429433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can’t...”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“Why?”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“I used to...”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“Nothing will ever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change.”</a:t>
            </a:r>
          </a:p>
        </p:txBody>
      </p:sp>
      <p:sp>
        <p:nvSpPr>
          <p:cNvPr id="1648" name="Shape 1648"/>
          <p:cNvSpPr/>
          <p:nvPr/>
        </p:nvSpPr>
        <p:spPr>
          <a:xfrm>
            <a:off x="3124200" y="5143500"/>
            <a:ext cx="1208398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Self-judgments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Attention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Memory</a:t>
            </a:r>
          </a:p>
        </p:txBody>
      </p:sp>
      <p:sp>
        <p:nvSpPr>
          <p:cNvPr id="1649" name="Shape 1649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1650" name="Shape 1650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1651" name="Shape 1651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1652" name="Shape 1652"/>
          <p:cNvSpPr/>
          <p:nvPr/>
        </p:nvSpPr>
        <p:spPr>
          <a:xfrm>
            <a:off x="1968500" y="838200"/>
            <a:ext cx="607629" cy="93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Avoid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Isolate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Hide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Sleep</a:t>
            </a:r>
          </a:p>
        </p:txBody>
      </p:sp>
      <p:sp>
        <p:nvSpPr>
          <p:cNvPr id="1653" name="Shape 1653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1654" name="Shape 1654"/>
          <p:cNvSpPr/>
          <p:nvPr/>
        </p:nvSpPr>
        <p:spPr>
          <a:xfrm>
            <a:off x="6146800" y="901700"/>
            <a:ext cx="15875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Stretch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a friend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Go for a walk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Yoga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Breathing exercises</a:t>
            </a:r>
          </a:p>
        </p:txBody>
      </p:sp>
      <p:sp>
        <p:nvSpPr>
          <p:cNvPr id="1655" name="Shape 1655"/>
          <p:cNvSpPr/>
          <p:nvPr/>
        </p:nvSpPr>
        <p:spPr>
          <a:xfrm>
            <a:off x="774700" y="850900"/>
            <a:ext cx="1007765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Drink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Street drugs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Compulsive 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behaviors</a:t>
            </a:r>
          </a:p>
        </p:txBody>
      </p:sp>
      <p:sp>
        <p:nvSpPr>
          <p:cNvPr id="1656" name="Shape 1656"/>
          <p:cNvSpPr/>
          <p:nvPr/>
        </p:nvSpPr>
        <p:spPr>
          <a:xfrm>
            <a:off x="266700" y="2209800"/>
            <a:ext cx="8445500" cy="762000"/>
          </a:xfrm>
          <a:prstGeom prst="leftRightArrow">
            <a:avLst>
              <a:gd name="adj1" fmla="val 27686"/>
              <a:gd name="adj2" fmla="val 46649"/>
            </a:avLst>
          </a:prstGeom>
          <a:solidFill>
            <a:srgbClr val="FF8C82">
              <a:alpha val="50000"/>
            </a:srgbClr>
          </a:solidFill>
          <a:ln w="25400">
            <a:solidFill>
              <a:srgbClr val="FF8C82">
                <a:alpha val="50000"/>
              </a:srgbClr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657" name="Shape 1657"/>
          <p:cNvSpPr/>
          <p:nvPr/>
        </p:nvSpPr>
        <p:spPr>
          <a:xfrm>
            <a:off x="4089400" y="2425700"/>
            <a:ext cx="1026071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defRPr>
            </a:lvl1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791A3E"/>
                </a:solidFill>
                <a:uFill>
                  <a:solidFill>
                    <a:srgbClr val="791A3E"/>
                  </a:solidFill>
                </a:uFill>
              </a:rPr>
              <a:t>What for?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Shape 1659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662" name="Group 1662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1660" name="Shape 1660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1661" name="Shape 1661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1663" name="Shape 1663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64" name="Shape 1664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65" name="Shape 1665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66" name="Shape 1666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1667" name="Shape 1667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1668" name="Shape 1668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1669" name="Shape 1669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grpSp>
        <p:nvGrpSpPr>
          <p:cNvPr id="1674" name="Group 1674"/>
          <p:cNvGrpSpPr/>
          <p:nvPr/>
        </p:nvGrpSpPr>
        <p:grpSpPr>
          <a:xfrm>
            <a:off x="203199" y="3708400"/>
            <a:ext cx="1204025" cy="420895"/>
            <a:chOff x="0" y="0"/>
            <a:chExt cx="1204023" cy="420894"/>
          </a:xfrm>
        </p:grpSpPr>
        <p:grpSp>
          <p:nvGrpSpPr>
            <p:cNvPr id="1672" name="Group 1672"/>
            <p:cNvGrpSpPr/>
            <p:nvPr/>
          </p:nvGrpSpPr>
          <p:grpSpPr>
            <a:xfrm>
              <a:off x="0" y="0"/>
              <a:ext cx="1204024" cy="420895"/>
              <a:chOff x="0" y="0"/>
              <a:chExt cx="1204023" cy="420894"/>
            </a:xfrm>
          </p:grpSpPr>
          <p:sp>
            <p:nvSpPr>
              <p:cNvPr id="1670" name="Shape 1670"/>
              <p:cNvSpPr/>
              <p:nvPr/>
            </p:nvSpPr>
            <p:spPr>
              <a:xfrm>
                <a:off x="175323" y="90694"/>
                <a:ext cx="1028701" cy="33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3D5FD"/>
              </a:solidFill>
              <a:ln w="25400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  <p:sp>
            <p:nvSpPr>
              <p:cNvPr id="1671" name="Shape 1671"/>
              <p:cNvSpPr/>
              <p:nvPr/>
            </p:nvSpPr>
            <p:spPr>
              <a:xfrm rot="19320987">
                <a:off x="48443" y="69455"/>
                <a:ext cx="3175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53D5FD"/>
              </a:solidFill>
              <a:ln w="3175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</p:grpSp>
        <p:sp>
          <p:nvSpPr>
            <p:cNvPr id="1673" name="Shape 1673"/>
            <p:cNvSpPr/>
            <p:nvPr/>
          </p:nvSpPr>
          <p:spPr>
            <a:xfrm>
              <a:off x="469900" y="76200"/>
              <a:ext cx="396317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Pain</a:t>
              </a:r>
            </a:p>
          </p:txBody>
        </p:sp>
      </p:grpSp>
      <p:grpSp>
        <p:nvGrpSpPr>
          <p:cNvPr id="1679" name="Group 1679"/>
          <p:cNvGrpSpPr/>
          <p:nvPr/>
        </p:nvGrpSpPr>
        <p:grpSpPr>
          <a:xfrm>
            <a:off x="203199" y="4203700"/>
            <a:ext cx="1204025" cy="596900"/>
            <a:chOff x="0" y="0"/>
            <a:chExt cx="1204023" cy="596899"/>
          </a:xfrm>
        </p:grpSpPr>
        <p:grpSp>
          <p:nvGrpSpPr>
            <p:cNvPr id="1677" name="Group 1677"/>
            <p:cNvGrpSpPr/>
            <p:nvPr/>
          </p:nvGrpSpPr>
          <p:grpSpPr>
            <a:xfrm>
              <a:off x="0" y="0"/>
              <a:ext cx="1204024" cy="420895"/>
              <a:chOff x="0" y="0"/>
              <a:chExt cx="1204023" cy="420894"/>
            </a:xfrm>
          </p:grpSpPr>
          <p:sp>
            <p:nvSpPr>
              <p:cNvPr id="1675" name="Shape 1675"/>
              <p:cNvSpPr/>
              <p:nvPr/>
            </p:nvSpPr>
            <p:spPr>
              <a:xfrm>
                <a:off x="175323" y="90694"/>
                <a:ext cx="1028701" cy="33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3D5FD"/>
              </a:solidFill>
              <a:ln w="25400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  <p:sp>
            <p:nvSpPr>
              <p:cNvPr id="1676" name="Shape 1676"/>
              <p:cNvSpPr/>
              <p:nvPr/>
            </p:nvSpPr>
            <p:spPr>
              <a:xfrm rot="19320987">
                <a:off x="48443" y="69455"/>
                <a:ext cx="3175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53D5FD"/>
              </a:solidFill>
              <a:ln w="3175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</p:grpSp>
        <p:sp>
          <p:nvSpPr>
            <p:cNvPr id="1678" name="Shape 1678"/>
            <p:cNvSpPr/>
            <p:nvPr/>
          </p:nvSpPr>
          <p:spPr>
            <a:xfrm>
              <a:off x="431800" y="88900"/>
              <a:ext cx="679339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Tension</a:t>
              </a:r>
            </a:p>
          </p:txBody>
        </p:sp>
      </p:grpSp>
      <p:grpSp>
        <p:nvGrpSpPr>
          <p:cNvPr id="1684" name="Group 1684"/>
          <p:cNvGrpSpPr/>
          <p:nvPr/>
        </p:nvGrpSpPr>
        <p:grpSpPr>
          <a:xfrm>
            <a:off x="139699" y="4711700"/>
            <a:ext cx="1204025" cy="420895"/>
            <a:chOff x="0" y="0"/>
            <a:chExt cx="1204023" cy="420894"/>
          </a:xfrm>
        </p:grpSpPr>
        <p:grpSp>
          <p:nvGrpSpPr>
            <p:cNvPr id="1682" name="Group 1682"/>
            <p:cNvGrpSpPr/>
            <p:nvPr/>
          </p:nvGrpSpPr>
          <p:grpSpPr>
            <a:xfrm>
              <a:off x="0" y="0"/>
              <a:ext cx="1204024" cy="420895"/>
              <a:chOff x="0" y="0"/>
              <a:chExt cx="1204023" cy="420894"/>
            </a:xfrm>
          </p:grpSpPr>
          <p:sp>
            <p:nvSpPr>
              <p:cNvPr id="1680" name="Shape 1680"/>
              <p:cNvSpPr/>
              <p:nvPr/>
            </p:nvSpPr>
            <p:spPr>
              <a:xfrm>
                <a:off x="175323" y="90694"/>
                <a:ext cx="1028701" cy="33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3D5FD"/>
              </a:solidFill>
              <a:ln w="25400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  <p:sp>
            <p:nvSpPr>
              <p:cNvPr id="1681" name="Shape 1681"/>
              <p:cNvSpPr/>
              <p:nvPr/>
            </p:nvSpPr>
            <p:spPr>
              <a:xfrm rot="19320987">
                <a:off x="48443" y="69455"/>
                <a:ext cx="3175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53D5FD"/>
              </a:solidFill>
              <a:ln w="3175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</p:grpSp>
        <p:sp>
          <p:nvSpPr>
            <p:cNvPr id="1683" name="Shape 1683"/>
            <p:cNvSpPr/>
            <p:nvPr/>
          </p:nvSpPr>
          <p:spPr>
            <a:xfrm>
              <a:off x="419100" y="114300"/>
              <a:ext cx="613966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Fatigue</a:t>
              </a:r>
            </a:p>
          </p:txBody>
        </p:sp>
      </p:grpSp>
      <p:grpSp>
        <p:nvGrpSpPr>
          <p:cNvPr id="1689" name="Group 1689"/>
          <p:cNvGrpSpPr/>
          <p:nvPr/>
        </p:nvGrpSpPr>
        <p:grpSpPr>
          <a:xfrm>
            <a:off x="1663699" y="3746500"/>
            <a:ext cx="1204025" cy="420895"/>
            <a:chOff x="0" y="0"/>
            <a:chExt cx="1204023" cy="420894"/>
          </a:xfrm>
        </p:grpSpPr>
        <p:grpSp>
          <p:nvGrpSpPr>
            <p:cNvPr id="1687" name="Group 1687"/>
            <p:cNvGrpSpPr/>
            <p:nvPr/>
          </p:nvGrpSpPr>
          <p:grpSpPr>
            <a:xfrm>
              <a:off x="0" y="0"/>
              <a:ext cx="1204024" cy="420895"/>
              <a:chOff x="0" y="0"/>
              <a:chExt cx="1204023" cy="420894"/>
            </a:xfrm>
          </p:grpSpPr>
          <p:sp>
            <p:nvSpPr>
              <p:cNvPr id="1685" name="Shape 1685"/>
              <p:cNvSpPr/>
              <p:nvPr/>
            </p:nvSpPr>
            <p:spPr>
              <a:xfrm>
                <a:off x="175323" y="90694"/>
                <a:ext cx="1028701" cy="33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3D5FD"/>
              </a:solidFill>
              <a:ln w="25400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  <p:sp>
            <p:nvSpPr>
              <p:cNvPr id="1686" name="Shape 1686"/>
              <p:cNvSpPr/>
              <p:nvPr/>
            </p:nvSpPr>
            <p:spPr>
              <a:xfrm rot="19320987">
                <a:off x="48443" y="69455"/>
                <a:ext cx="3175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53D5FD"/>
              </a:solidFill>
              <a:ln w="3175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</p:grpSp>
        <p:sp>
          <p:nvSpPr>
            <p:cNvPr id="1688" name="Shape 1688"/>
            <p:cNvSpPr/>
            <p:nvPr/>
          </p:nvSpPr>
          <p:spPr>
            <a:xfrm>
              <a:off x="406400" y="114300"/>
              <a:ext cx="658069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Anxious</a:t>
              </a:r>
            </a:p>
          </p:txBody>
        </p:sp>
      </p:grpSp>
      <p:grpSp>
        <p:nvGrpSpPr>
          <p:cNvPr id="1694" name="Group 1694"/>
          <p:cNvGrpSpPr/>
          <p:nvPr/>
        </p:nvGrpSpPr>
        <p:grpSpPr>
          <a:xfrm>
            <a:off x="2870199" y="3987800"/>
            <a:ext cx="1204025" cy="584200"/>
            <a:chOff x="0" y="0"/>
            <a:chExt cx="1204023" cy="584199"/>
          </a:xfrm>
        </p:grpSpPr>
        <p:grpSp>
          <p:nvGrpSpPr>
            <p:cNvPr id="1692" name="Group 1692"/>
            <p:cNvGrpSpPr/>
            <p:nvPr/>
          </p:nvGrpSpPr>
          <p:grpSpPr>
            <a:xfrm>
              <a:off x="0" y="0"/>
              <a:ext cx="1204024" cy="420895"/>
              <a:chOff x="0" y="0"/>
              <a:chExt cx="1204023" cy="420894"/>
            </a:xfrm>
          </p:grpSpPr>
          <p:sp>
            <p:nvSpPr>
              <p:cNvPr id="1690" name="Shape 1690"/>
              <p:cNvSpPr/>
              <p:nvPr/>
            </p:nvSpPr>
            <p:spPr>
              <a:xfrm>
                <a:off x="175323" y="90694"/>
                <a:ext cx="1028701" cy="33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3D5FD"/>
              </a:solidFill>
              <a:ln w="25400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  <p:sp>
            <p:nvSpPr>
              <p:cNvPr id="1691" name="Shape 1691"/>
              <p:cNvSpPr/>
              <p:nvPr/>
            </p:nvSpPr>
            <p:spPr>
              <a:xfrm rot="19320987">
                <a:off x="48443" y="69455"/>
                <a:ext cx="3175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53D5FD"/>
              </a:solidFill>
              <a:ln w="3175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</p:grpSp>
        <p:sp>
          <p:nvSpPr>
            <p:cNvPr id="1693" name="Shape 1693"/>
            <p:cNvSpPr/>
            <p:nvPr/>
          </p:nvSpPr>
          <p:spPr>
            <a:xfrm>
              <a:off x="330200" y="76200"/>
              <a:ext cx="840731" cy="5080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“I can’t...”</a:t>
              </a:r>
            </a:p>
          </p:txBody>
        </p:sp>
      </p:grpSp>
      <p:grpSp>
        <p:nvGrpSpPr>
          <p:cNvPr id="1699" name="Group 1699"/>
          <p:cNvGrpSpPr/>
          <p:nvPr/>
        </p:nvGrpSpPr>
        <p:grpSpPr>
          <a:xfrm>
            <a:off x="2920999" y="4648200"/>
            <a:ext cx="1204025" cy="420895"/>
            <a:chOff x="0" y="0"/>
            <a:chExt cx="1204023" cy="420894"/>
          </a:xfrm>
        </p:grpSpPr>
        <p:grpSp>
          <p:nvGrpSpPr>
            <p:cNvPr id="1697" name="Group 1697"/>
            <p:cNvGrpSpPr/>
            <p:nvPr/>
          </p:nvGrpSpPr>
          <p:grpSpPr>
            <a:xfrm>
              <a:off x="0" y="0"/>
              <a:ext cx="1204024" cy="420895"/>
              <a:chOff x="0" y="0"/>
              <a:chExt cx="1204023" cy="420894"/>
            </a:xfrm>
          </p:grpSpPr>
          <p:sp>
            <p:nvSpPr>
              <p:cNvPr id="1695" name="Shape 1695"/>
              <p:cNvSpPr/>
              <p:nvPr/>
            </p:nvSpPr>
            <p:spPr>
              <a:xfrm>
                <a:off x="175323" y="90694"/>
                <a:ext cx="1028701" cy="33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3D5FD"/>
              </a:solidFill>
              <a:ln w="25400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  <p:sp>
            <p:nvSpPr>
              <p:cNvPr id="1696" name="Shape 1696"/>
              <p:cNvSpPr/>
              <p:nvPr/>
            </p:nvSpPr>
            <p:spPr>
              <a:xfrm rot="19320987">
                <a:off x="48443" y="69455"/>
                <a:ext cx="3175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53D5FD"/>
              </a:solidFill>
              <a:ln w="3175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</p:grpSp>
        <p:sp>
          <p:nvSpPr>
            <p:cNvPr id="1698" name="Shape 1698"/>
            <p:cNvSpPr/>
            <p:nvPr/>
          </p:nvSpPr>
          <p:spPr>
            <a:xfrm>
              <a:off x="355600" y="76200"/>
              <a:ext cx="764593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Attention</a:t>
              </a:r>
            </a:p>
          </p:txBody>
        </p:sp>
      </p:grpSp>
      <p:sp>
        <p:nvSpPr>
          <p:cNvPr id="1700" name="Shape 1700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1701" name="Shape 1701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1702" name="Shape 1702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grpSp>
        <p:nvGrpSpPr>
          <p:cNvPr id="1707" name="Group 1707"/>
          <p:cNvGrpSpPr/>
          <p:nvPr/>
        </p:nvGrpSpPr>
        <p:grpSpPr>
          <a:xfrm>
            <a:off x="1638299" y="4279900"/>
            <a:ext cx="1204025" cy="420895"/>
            <a:chOff x="0" y="0"/>
            <a:chExt cx="1204023" cy="420894"/>
          </a:xfrm>
        </p:grpSpPr>
        <p:grpSp>
          <p:nvGrpSpPr>
            <p:cNvPr id="1705" name="Group 1705"/>
            <p:cNvGrpSpPr/>
            <p:nvPr/>
          </p:nvGrpSpPr>
          <p:grpSpPr>
            <a:xfrm>
              <a:off x="0" y="0"/>
              <a:ext cx="1204024" cy="420895"/>
              <a:chOff x="0" y="0"/>
              <a:chExt cx="1204023" cy="420894"/>
            </a:xfrm>
          </p:grpSpPr>
          <p:sp>
            <p:nvSpPr>
              <p:cNvPr id="1703" name="Shape 1703"/>
              <p:cNvSpPr/>
              <p:nvPr/>
            </p:nvSpPr>
            <p:spPr>
              <a:xfrm>
                <a:off x="175323" y="90694"/>
                <a:ext cx="1028701" cy="33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3D5FD"/>
              </a:solidFill>
              <a:ln w="25400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  <p:sp>
            <p:nvSpPr>
              <p:cNvPr id="1704" name="Shape 1704"/>
              <p:cNvSpPr/>
              <p:nvPr/>
            </p:nvSpPr>
            <p:spPr>
              <a:xfrm rot="19320987">
                <a:off x="48443" y="69455"/>
                <a:ext cx="3175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53D5FD"/>
              </a:solidFill>
              <a:ln w="3175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</p:grpSp>
        <p:sp>
          <p:nvSpPr>
            <p:cNvPr id="1706" name="Shape 1706"/>
            <p:cNvSpPr/>
            <p:nvPr/>
          </p:nvSpPr>
          <p:spPr>
            <a:xfrm>
              <a:off x="431800" y="38100"/>
              <a:ext cx="512217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Angry</a:t>
              </a:r>
            </a:p>
          </p:txBody>
        </p:sp>
      </p:grpSp>
      <p:grpSp>
        <p:nvGrpSpPr>
          <p:cNvPr id="1712" name="Group 1712"/>
          <p:cNvGrpSpPr/>
          <p:nvPr/>
        </p:nvGrpSpPr>
        <p:grpSpPr>
          <a:xfrm>
            <a:off x="1475676" y="5344905"/>
            <a:ext cx="1204024" cy="420896"/>
            <a:chOff x="0" y="0"/>
            <a:chExt cx="1204023" cy="420894"/>
          </a:xfrm>
        </p:grpSpPr>
        <p:grpSp>
          <p:nvGrpSpPr>
            <p:cNvPr id="1710" name="Group 1710"/>
            <p:cNvGrpSpPr/>
            <p:nvPr/>
          </p:nvGrpSpPr>
          <p:grpSpPr>
            <a:xfrm>
              <a:off x="0" y="0"/>
              <a:ext cx="1204024" cy="420895"/>
              <a:chOff x="0" y="0"/>
              <a:chExt cx="1204023" cy="420894"/>
            </a:xfrm>
          </p:grpSpPr>
          <p:sp>
            <p:nvSpPr>
              <p:cNvPr id="1708" name="Shape 1708"/>
              <p:cNvSpPr/>
              <p:nvPr/>
            </p:nvSpPr>
            <p:spPr>
              <a:xfrm>
                <a:off x="175323" y="90694"/>
                <a:ext cx="1028701" cy="33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3D5FD"/>
              </a:solidFill>
              <a:ln w="25400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  <p:sp>
            <p:nvSpPr>
              <p:cNvPr id="1709" name="Shape 1709"/>
              <p:cNvSpPr/>
              <p:nvPr/>
            </p:nvSpPr>
            <p:spPr>
              <a:xfrm rot="19320987">
                <a:off x="48443" y="69455"/>
                <a:ext cx="3175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53D5FD"/>
              </a:solidFill>
              <a:ln w="3175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</p:grpSp>
        <p:sp>
          <p:nvSpPr>
            <p:cNvPr id="1711" name="Shape 1711"/>
            <p:cNvSpPr/>
            <p:nvPr/>
          </p:nvSpPr>
          <p:spPr>
            <a:xfrm>
              <a:off x="454723" y="103394"/>
              <a:ext cx="516124" cy="2921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Guilty</a:t>
              </a:r>
            </a:p>
          </p:txBody>
        </p:sp>
      </p:grpSp>
      <p:grpSp>
        <p:nvGrpSpPr>
          <p:cNvPr id="1717" name="Group 1717"/>
          <p:cNvGrpSpPr/>
          <p:nvPr/>
        </p:nvGrpSpPr>
        <p:grpSpPr>
          <a:xfrm>
            <a:off x="1523999" y="4813300"/>
            <a:ext cx="1204840" cy="420895"/>
            <a:chOff x="0" y="0"/>
            <a:chExt cx="1204838" cy="420894"/>
          </a:xfrm>
        </p:grpSpPr>
        <p:grpSp>
          <p:nvGrpSpPr>
            <p:cNvPr id="1715" name="Group 1715"/>
            <p:cNvGrpSpPr/>
            <p:nvPr/>
          </p:nvGrpSpPr>
          <p:grpSpPr>
            <a:xfrm>
              <a:off x="0" y="0"/>
              <a:ext cx="1204024" cy="420895"/>
              <a:chOff x="0" y="0"/>
              <a:chExt cx="1204023" cy="420894"/>
            </a:xfrm>
          </p:grpSpPr>
          <p:sp>
            <p:nvSpPr>
              <p:cNvPr id="1713" name="Shape 1713"/>
              <p:cNvSpPr/>
              <p:nvPr/>
            </p:nvSpPr>
            <p:spPr>
              <a:xfrm>
                <a:off x="175323" y="90694"/>
                <a:ext cx="1028701" cy="33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3D5FD"/>
              </a:solidFill>
              <a:ln w="25400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  <p:sp>
            <p:nvSpPr>
              <p:cNvPr id="1714" name="Shape 1714"/>
              <p:cNvSpPr/>
              <p:nvPr/>
            </p:nvSpPr>
            <p:spPr>
              <a:xfrm rot="19320987">
                <a:off x="48443" y="69455"/>
                <a:ext cx="3175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53D5FD"/>
              </a:solidFill>
              <a:ln w="3175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</p:grpSp>
        <p:sp>
          <p:nvSpPr>
            <p:cNvPr id="1716" name="Shape 1716"/>
            <p:cNvSpPr/>
            <p:nvPr/>
          </p:nvSpPr>
          <p:spPr>
            <a:xfrm>
              <a:off x="355600" y="101600"/>
              <a:ext cx="849239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Depressed</a:t>
              </a:r>
            </a:p>
          </p:txBody>
        </p:sp>
      </p:grpSp>
      <p:grpSp>
        <p:nvGrpSpPr>
          <p:cNvPr id="1722" name="Group 1722"/>
          <p:cNvGrpSpPr/>
          <p:nvPr/>
        </p:nvGrpSpPr>
        <p:grpSpPr>
          <a:xfrm>
            <a:off x="3111499" y="5168900"/>
            <a:ext cx="1204025" cy="420895"/>
            <a:chOff x="0" y="0"/>
            <a:chExt cx="1204023" cy="420894"/>
          </a:xfrm>
        </p:grpSpPr>
        <p:grpSp>
          <p:nvGrpSpPr>
            <p:cNvPr id="1720" name="Group 1720"/>
            <p:cNvGrpSpPr/>
            <p:nvPr/>
          </p:nvGrpSpPr>
          <p:grpSpPr>
            <a:xfrm>
              <a:off x="0" y="0"/>
              <a:ext cx="1204024" cy="420895"/>
              <a:chOff x="0" y="0"/>
              <a:chExt cx="1204023" cy="420894"/>
            </a:xfrm>
          </p:grpSpPr>
          <p:sp>
            <p:nvSpPr>
              <p:cNvPr id="1718" name="Shape 1718"/>
              <p:cNvSpPr/>
              <p:nvPr/>
            </p:nvSpPr>
            <p:spPr>
              <a:xfrm>
                <a:off x="175323" y="90694"/>
                <a:ext cx="1028701" cy="330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53D5FD"/>
              </a:solidFill>
              <a:ln w="25400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  <p:sp>
            <p:nvSpPr>
              <p:cNvPr id="1719" name="Shape 1719"/>
              <p:cNvSpPr/>
              <p:nvPr/>
            </p:nvSpPr>
            <p:spPr>
              <a:xfrm rot="19320987">
                <a:off x="48443" y="69455"/>
                <a:ext cx="317501" cy="2667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53D5FD"/>
              </a:solidFill>
              <a:ln w="3175" cap="flat">
                <a:solidFill>
                  <a:srgbClr val="53D5FD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</p:grpSp>
        <p:sp>
          <p:nvSpPr>
            <p:cNvPr id="1721" name="Shape 1721"/>
            <p:cNvSpPr/>
            <p:nvPr/>
          </p:nvSpPr>
          <p:spPr>
            <a:xfrm>
              <a:off x="368300" y="114300"/>
              <a:ext cx="652773" cy="2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38100" tIns="38100" rIns="38100" bIns="38100" numCol="1" anchor="t">
              <a:spAutoFit/>
            </a:bodyPr>
            <a:lstStyle>
              <a:lvl1pPr>
                <a:defRPr sz="1400"/>
              </a:lvl1pPr>
            </a:lstStyle>
            <a:p>
              <a:pPr lvl="0">
                <a:defRPr sz="1800">
                  <a:uFillTx/>
                </a:defRPr>
              </a:pPr>
              <a:r>
                <a:rPr sz="1400">
                  <a:uFill>
                    <a:solidFill/>
                  </a:uFill>
                </a:rPr>
                <a:t>“Why?”</a:t>
              </a:r>
            </a:p>
          </p:txBody>
        </p:sp>
      </p:grp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098" y="411727"/>
            <a:ext cx="3784600" cy="5727700"/>
          </a:xfrm>
          <a:prstGeom prst="rect">
            <a:avLst/>
          </a:prstGeom>
        </p:spPr>
      </p:pic>
      <p:sp>
        <p:nvSpPr>
          <p:cNvPr id="1135" name="Shape 1135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" name="Group 1138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</p:grpSpPr>
        <p:sp>
          <p:nvSpPr>
            <p:cNvPr id="1136" name="Shape 1136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1139" name="Shape 1139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0" name="Shape 1140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1" name="Shape 1141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2" name="Shape 1142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1143" name="Shape 1143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1144" name="Shape 1144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1145" name="Shape 1145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1154" name="Shape 1154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1155" name="Shape 1155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1156" name="Shape 1156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1158" name="Shape 1158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1162" name="Shape 1162"/>
          <p:cNvSpPr/>
          <p:nvPr/>
        </p:nvSpPr>
        <p:spPr>
          <a:xfrm>
            <a:off x="5333347" y="3275577"/>
            <a:ext cx="279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73" extrusionOk="0">
                <a:moveTo>
                  <a:pt x="11016" y="21473"/>
                </a:moveTo>
                <a:cubicBezTo>
                  <a:pt x="9135" y="21397"/>
                  <a:pt x="4263" y="15568"/>
                  <a:pt x="2806" y="13606"/>
                </a:cubicBezTo>
                <a:cubicBezTo>
                  <a:pt x="2003" y="12525"/>
                  <a:pt x="197" y="9374"/>
                  <a:pt x="30" y="8113"/>
                </a:cubicBezTo>
                <a:cubicBezTo>
                  <a:pt x="-155" y="6723"/>
                  <a:pt x="560" y="2586"/>
                  <a:pt x="1411" y="1531"/>
                </a:cubicBezTo>
                <a:cubicBezTo>
                  <a:pt x="1836" y="1005"/>
                  <a:pt x="3848" y="139"/>
                  <a:pt x="4583" y="30"/>
                </a:cubicBezTo>
                <a:cubicBezTo>
                  <a:pt x="5323" y="-80"/>
                  <a:pt x="7459" y="214"/>
                  <a:pt x="8116" y="541"/>
                </a:cubicBezTo>
                <a:cubicBezTo>
                  <a:pt x="8738" y="852"/>
                  <a:pt x="9871" y="2831"/>
                  <a:pt x="10427" y="2882"/>
                </a:cubicBezTo>
                <a:cubicBezTo>
                  <a:pt x="11045" y="2939"/>
                  <a:pt x="12746" y="1129"/>
                  <a:pt x="13480" y="791"/>
                </a:cubicBezTo>
                <a:cubicBezTo>
                  <a:pt x="14064" y="521"/>
                  <a:pt x="15751" y="-54"/>
                  <a:pt x="16360" y="4"/>
                </a:cubicBezTo>
                <a:cubicBezTo>
                  <a:pt x="17002" y="66"/>
                  <a:pt x="18669" y="960"/>
                  <a:pt x="19157" y="1394"/>
                </a:cubicBezTo>
                <a:cubicBezTo>
                  <a:pt x="19636" y="1819"/>
                  <a:pt x="20514" y="3308"/>
                  <a:pt x="20767" y="3898"/>
                </a:cubicBezTo>
                <a:cubicBezTo>
                  <a:pt x="21012" y="4468"/>
                  <a:pt x="21427" y="6049"/>
                  <a:pt x="21433" y="6658"/>
                </a:cubicBezTo>
                <a:cubicBezTo>
                  <a:pt x="21445" y="7769"/>
                  <a:pt x="20781" y="10690"/>
                  <a:pt x="20323" y="11718"/>
                </a:cubicBezTo>
                <a:cubicBezTo>
                  <a:pt x="19758" y="12986"/>
                  <a:pt x="17533" y="15966"/>
                  <a:pt x="16554" y="17002"/>
                </a:cubicBezTo>
                <a:cubicBezTo>
                  <a:pt x="15498" y="18122"/>
                  <a:pt x="12188" y="21520"/>
                  <a:pt x="11016" y="21473"/>
                </a:cubicBezTo>
                <a:close/>
              </a:path>
            </a:pathLst>
          </a:custGeom>
          <a:solidFill>
            <a:srgbClr val="F4A4C0"/>
          </a:solidFill>
          <a:ln w="38100">
            <a:solidFill>
              <a:srgbClr val="B92D5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3" name="Shape 1163"/>
          <p:cNvSpPr/>
          <p:nvPr/>
        </p:nvSpPr>
        <p:spPr>
          <a:xfrm>
            <a:off x="5232400" y="3644900"/>
            <a:ext cx="477664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Relns</a:t>
            </a:r>
          </a:p>
        </p:txBody>
      </p:sp>
      <p:sp>
        <p:nvSpPr>
          <p:cNvPr id="1164" name="Shape 1164"/>
          <p:cNvSpPr/>
          <p:nvPr/>
        </p:nvSpPr>
        <p:spPr>
          <a:xfrm>
            <a:off x="5245100" y="4013200"/>
            <a:ext cx="649387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Kids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Spouse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Friend</a:t>
            </a:r>
          </a:p>
        </p:txBody>
      </p:sp>
      <p:sp>
        <p:nvSpPr>
          <p:cNvPr id="1165" name="Shape 1165"/>
          <p:cNvSpPr/>
          <p:nvPr/>
        </p:nvSpPr>
        <p:spPr>
          <a:xfrm>
            <a:off x="5448300" y="3987800"/>
            <a:ext cx="864072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Loving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Warm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Close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Caring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Fun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Honest</a:t>
            </a:r>
          </a:p>
        </p:txBody>
      </p:sp>
      <p:sp>
        <p:nvSpPr>
          <p:cNvPr id="1166" name="Shape 1166"/>
          <p:cNvSpPr/>
          <p:nvPr/>
        </p:nvSpPr>
        <p:spPr>
          <a:xfrm>
            <a:off x="6273800" y="3632200"/>
            <a:ext cx="43686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Resp</a:t>
            </a:r>
          </a:p>
        </p:txBody>
      </p:sp>
      <p:sp>
        <p:nvSpPr>
          <p:cNvPr id="1167" name="Shape 1167"/>
          <p:cNvSpPr/>
          <p:nvPr/>
        </p:nvSpPr>
        <p:spPr>
          <a:xfrm>
            <a:off x="7226300" y="3632200"/>
            <a:ext cx="349089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Rec</a:t>
            </a:r>
          </a:p>
        </p:txBody>
      </p:sp>
      <p:sp>
        <p:nvSpPr>
          <p:cNvPr id="1168" name="Shape 1168"/>
          <p:cNvSpPr/>
          <p:nvPr/>
        </p:nvSpPr>
        <p:spPr>
          <a:xfrm>
            <a:off x="7950200" y="3632200"/>
            <a:ext cx="567085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Health</a:t>
            </a:r>
          </a:p>
        </p:txBody>
      </p:sp>
      <p:sp>
        <p:nvSpPr>
          <p:cNvPr id="1169" name="Shape 1169"/>
          <p:cNvSpPr/>
          <p:nvPr/>
        </p:nvSpPr>
        <p:spPr>
          <a:xfrm>
            <a:off x="6286500" y="3987800"/>
            <a:ext cx="94176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Caretaker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Responsible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Job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Dependable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Productive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Self?</a:t>
            </a:r>
          </a:p>
        </p:txBody>
      </p:sp>
      <p:sp>
        <p:nvSpPr>
          <p:cNvPr id="1170" name="Shape 1170"/>
          <p:cNvSpPr/>
          <p:nvPr/>
        </p:nvSpPr>
        <p:spPr>
          <a:xfrm>
            <a:off x="7200900" y="3987800"/>
            <a:ext cx="70571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Quilting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Fishing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Hiking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Watching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Sports</a:t>
            </a:r>
          </a:p>
        </p:txBody>
      </p:sp>
      <p:sp>
        <p:nvSpPr>
          <p:cNvPr id="1171" name="Shape 1171"/>
          <p:cNvSpPr/>
          <p:nvPr/>
        </p:nvSpPr>
        <p:spPr>
          <a:xfrm>
            <a:off x="7937500" y="3987800"/>
            <a:ext cx="80379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Walking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Movement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Strong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098" y="2351563"/>
            <a:ext cx="1003300" cy="622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9667" y="2717800"/>
            <a:ext cx="3766385" cy="32385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6356189" y="1025435"/>
            <a:ext cx="121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Brief Committed Actions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BCAs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2" name="Group 1138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136" name="Shape 1136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Me noticing</a:t>
              </a:r>
            </a:p>
          </p:txBody>
        </p:sp>
      </p:grpSp>
      <p:sp>
        <p:nvSpPr>
          <p:cNvPr id="1139" name="Shape 1139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0" name="Shape 1140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1" name="Shape 1141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2" name="Shape 1142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1143" name="Shape 1143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1144" name="Shape 1144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1145" name="Shape 1145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1154" name="Shape 1154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1155" name="Shape 1155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1156" name="Shape 1156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1158" name="Shape 1158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1162" name="Shape 1162"/>
          <p:cNvSpPr/>
          <p:nvPr/>
        </p:nvSpPr>
        <p:spPr>
          <a:xfrm>
            <a:off x="5333347" y="3275577"/>
            <a:ext cx="279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73" extrusionOk="0">
                <a:moveTo>
                  <a:pt x="11016" y="21473"/>
                </a:moveTo>
                <a:cubicBezTo>
                  <a:pt x="9135" y="21397"/>
                  <a:pt x="4263" y="15568"/>
                  <a:pt x="2806" y="13606"/>
                </a:cubicBezTo>
                <a:cubicBezTo>
                  <a:pt x="2003" y="12525"/>
                  <a:pt x="197" y="9374"/>
                  <a:pt x="30" y="8113"/>
                </a:cubicBezTo>
                <a:cubicBezTo>
                  <a:pt x="-155" y="6723"/>
                  <a:pt x="560" y="2586"/>
                  <a:pt x="1411" y="1531"/>
                </a:cubicBezTo>
                <a:cubicBezTo>
                  <a:pt x="1836" y="1005"/>
                  <a:pt x="3848" y="139"/>
                  <a:pt x="4583" y="30"/>
                </a:cubicBezTo>
                <a:cubicBezTo>
                  <a:pt x="5323" y="-80"/>
                  <a:pt x="7459" y="214"/>
                  <a:pt x="8116" y="541"/>
                </a:cubicBezTo>
                <a:cubicBezTo>
                  <a:pt x="8738" y="852"/>
                  <a:pt x="9871" y="2831"/>
                  <a:pt x="10427" y="2882"/>
                </a:cubicBezTo>
                <a:cubicBezTo>
                  <a:pt x="11045" y="2939"/>
                  <a:pt x="12746" y="1129"/>
                  <a:pt x="13480" y="791"/>
                </a:cubicBezTo>
                <a:cubicBezTo>
                  <a:pt x="14064" y="521"/>
                  <a:pt x="15751" y="-54"/>
                  <a:pt x="16360" y="4"/>
                </a:cubicBezTo>
                <a:cubicBezTo>
                  <a:pt x="17002" y="66"/>
                  <a:pt x="18669" y="960"/>
                  <a:pt x="19157" y="1394"/>
                </a:cubicBezTo>
                <a:cubicBezTo>
                  <a:pt x="19636" y="1819"/>
                  <a:pt x="20514" y="3308"/>
                  <a:pt x="20767" y="3898"/>
                </a:cubicBezTo>
                <a:cubicBezTo>
                  <a:pt x="21012" y="4468"/>
                  <a:pt x="21427" y="6049"/>
                  <a:pt x="21433" y="6658"/>
                </a:cubicBezTo>
                <a:cubicBezTo>
                  <a:pt x="21445" y="7769"/>
                  <a:pt x="20781" y="10690"/>
                  <a:pt x="20323" y="11718"/>
                </a:cubicBezTo>
                <a:cubicBezTo>
                  <a:pt x="19758" y="12986"/>
                  <a:pt x="17533" y="15966"/>
                  <a:pt x="16554" y="17002"/>
                </a:cubicBezTo>
                <a:cubicBezTo>
                  <a:pt x="15498" y="18122"/>
                  <a:pt x="12188" y="21520"/>
                  <a:pt x="11016" y="21473"/>
                </a:cubicBezTo>
                <a:close/>
              </a:path>
            </a:pathLst>
          </a:custGeom>
          <a:solidFill>
            <a:srgbClr val="F4A4C0"/>
          </a:solidFill>
          <a:ln w="38100">
            <a:solidFill>
              <a:srgbClr val="B92D5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3" name="Shape 1163"/>
          <p:cNvSpPr/>
          <p:nvPr/>
        </p:nvSpPr>
        <p:spPr>
          <a:xfrm>
            <a:off x="5232400" y="3644900"/>
            <a:ext cx="477664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Relns</a:t>
            </a:r>
          </a:p>
        </p:txBody>
      </p:sp>
      <p:sp>
        <p:nvSpPr>
          <p:cNvPr id="1164" name="Shape 1164"/>
          <p:cNvSpPr/>
          <p:nvPr/>
        </p:nvSpPr>
        <p:spPr>
          <a:xfrm>
            <a:off x="5245100" y="4013200"/>
            <a:ext cx="649387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Kids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Spouse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Friend</a:t>
            </a:r>
          </a:p>
        </p:txBody>
      </p:sp>
      <p:sp>
        <p:nvSpPr>
          <p:cNvPr id="1165" name="Shape 1165"/>
          <p:cNvSpPr/>
          <p:nvPr/>
        </p:nvSpPr>
        <p:spPr>
          <a:xfrm>
            <a:off x="5448300" y="3987800"/>
            <a:ext cx="864072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Loving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Warm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Close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Caring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Fun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Honest</a:t>
            </a:r>
          </a:p>
        </p:txBody>
      </p:sp>
      <p:sp>
        <p:nvSpPr>
          <p:cNvPr id="1166" name="Shape 1166"/>
          <p:cNvSpPr/>
          <p:nvPr/>
        </p:nvSpPr>
        <p:spPr>
          <a:xfrm>
            <a:off x="6273800" y="3632200"/>
            <a:ext cx="43686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Resp</a:t>
            </a:r>
          </a:p>
        </p:txBody>
      </p:sp>
      <p:sp>
        <p:nvSpPr>
          <p:cNvPr id="1167" name="Shape 1167"/>
          <p:cNvSpPr/>
          <p:nvPr/>
        </p:nvSpPr>
        <p:spPr>
          <a:xfrm>
            <a:off x="7226300" y="3632200"/>
            <a:ext cx="349089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Rec</a:t>
            </a:r>
          </a:p>
        </p:txBody>
      </p:sp>
      <p:sp>
        <p:nvSpPr>
          <p:cNvPr id="1168" name="Shape 1168"/>
          <p:cNvSpPr/>
          <p:nvPr/>
        </p:nvSpPr>
        <p:spPr>
          <a:xfrm>
            <a:off x="7950200" y="3632200"/>
            <a:ext cx="567085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Health</a:t>
            </a:r>
          </a:p>
        </p:txBody>
      </p:sp>
      <p:sp>
        <p:nvSpPr>
          <p:cNvPr id="1169" name="Shape 1169"/>
          <p:cNvSpPr/>
          <p:nvPr/>
        </p:nvSpPr>
        <p:spPr>
          <a:xfrm>
            <a:off x="6286500" y="3987800"/>
            <a:ext cx="94176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Caretaker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Responsible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Job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Dependable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Productive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Self?</a:t>
            </a:r>
          </a:p>
        </p:txBody>
      </p:sp>
      <p:sp>
        <p:nvSpPr>
          <p:cNvPr id="1170" name="Shape 1170"/>
          <p:cNvSpPr/>
          <p:nvPr/>
        </p:nvSpPr>
        <p:spPr>
          <a:xfrm>
            <a:off x="7200900" y="3987800"/>
            <a:ext cx="70571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Quilting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Fishing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Hiking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Watching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Sports</a:t>
            </a:r>
          </a:p>
        </p:txBody>
      </p:sp>
      <p:sp>
        <p:nvSpPr>
          <p:cNvPr id="1171" name="Shape 1171"/>
          <p:cNvSpPr/>
          <p:nvPr/>
        </p:nvSpPr>
        <p:spPr>
          <a:xfrm>
            <a:off x="7937500" y="3987800"/>
            <a:ext cx="80379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Walking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Movement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Strong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098" y="2351563"/>
            <a:ext cx="1003300" cy="622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67" y="2717800"/>
            <a:ext cx="3766385" cy="32385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3896" y="822159"/>
            <a:ext cx="3340100" cy="2048041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6045383" y="822159"/>
            <a:ext cx="2057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Stretch</a:t>
            </a:r>
          </a:p>
          <a:p>
            <a:r>
              <a:rPr lang="en-US" dirty="0" smtClean="0"/>
              <a:t>Call a friend</a:t>
            </a:r>
          </a:p>
          <a:p>
            <a:r>
              <a:rPr lang="en-US" dirty="0" smtClean="0"/>
              <a:t>Go for a walk</a:t>
            </a:r>
          </a:p>
          <a:p>
            <a:r>
              <a:rPr lang="en-US" dirty="0" smtClean="0"/>
              <a:t>Yoga</a:t>
            </a:r>
          </a:p>
          <a:p>
            <a:r>
              <a:rPr lang="en-US" dirty="0" smtClean="0"/>
              <a:t>Breathing exercises</a:t>
            </a:r>
          </a:p>
          <a:p>
            <a:r>
              <a:rPr lang="en-US" dirty="0" smtClean="0"/>
              <a:t>Mindfulness</a:t>
            </a:r>
          </a:p>
          <a:p>
            <a:r>
              <a:rPr lang="en-US" dirty="0" smtClean="0"/>
              <a:t>Mindful Activities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Shape 1135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39" name="Shape 1139"/>
          <p:cNvSpPr/>
          <p:nvPr/>
        </p:nvSpPr>
        <p:spPr>
          <a:xfrm flipV="1">
            <a:off x="5293895" y="3200400"/>
            <a:ext cx="3329405" cy="8022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0" name="Shape 1140"/>
          <p:cNvSpPr/>
          <p:nvPr/>
        </p:nvSpPr>
        <p:spPr>
          <a:xfrm flipH="1">
            <a:off x="444500" y="3208421"/>
            <a:ext cx="3392238" cy="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1" name="Shape 1141"/>
          <p:cNvSpPr/>
          <p:nvPr/>
        </p:nvSpPr>
        <p:spPr>
          <a:xfrm flipH="1">
            <a:off x="4565315" y="3609472"/>
            <a:ext cx="1" cy="2791328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42" name="Shape 1142"/>
          <p:cNvSpPr/>
          <p:nvPr/>
        </p:nvSpPr>
        <p:spPr>
          <a:xfrm>
            <a:off x="4749982" y="187158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Outside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(5 senses)</a:t>
            </a:r>
          </a:p>
        </p:txBody>
      </p:sp>
      <p:sp>
        <p:nvSpPr>
          <p:cNvPr id="1143" name="Shape 1143"/>
          <p:cNvSpPr/>
          <p:nvPr/>
        </p:nvSpPr>
        <p:spPr>
          <a:xfrm>
            <a:off x="4902382" y="5749757"/>
            <a:ext cx="1143001" cy="6350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Inside</a:t>
            </a:r>
          </a:p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(mental)</a:t>
            </a:r>
          </a:p>
        </p:txBody>
      </p:sp>
      <p:sp>
        <p:nvSpPr>
          <p:cNvPr id="1144" name="Shape 1144"/>
          <p:cNvSpPr/>
          <p:nvPr/>
        </p:nvSpPr>
        <p:spPr>
          <a:xfrm>
            <a:off x="7734482" y="2668867"/>
            <a:ext cx="1143001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Toward</a:t>
            </a:r>
          </a:p>
        </p:txBody>
      </p:sp>
      <p:sp>
        <p:nvSpPr>
          <p:cNvPr id="1145" name="Shape 1145"/>
          <p:cNvSpPr/>
          <p:nvPr/>
        </p:nvSpPr>
        <p:spPr>
          <a:xfrm>
            <a:off x="444500" y="2668867"/>
            <a:ext cx="1143000" cy="355601"/>
          </a:xfrm>
          <a:prstGeom prst="rect">
            <a:avLst/>
          </a:prstGeom>
          <a:ln w="12700">
            <a:round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Away</a:t>
            </a:r>
          </a:p>
        </p:txBody>
      </p:sp>
      <p:sp>
        <p:nvSpPr>
          <p:cNvPr id="1154" name="Shape 1154"/>
          <p:cNvSpPr/>
          <p:nvPr/>
        </p:nvSpPr>
        <p:spPr>
          <a:xfrm>
            <a:off x="596900" y="3403600"/>
            <a:ext cx="557374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Body</a:t>
            </a:r>
          </a:p>
        </p:txBody>
      </p:sp>
      <p:sp>
        <p:nvSpPr>
          <p:cNvPr id="1155" name="Shape 1155"/>
          <p:cNvSpPr/>
          <p:nvPr/>
        </p:nvSpPr>
        <p:spPr>
          <a:xfrm>
            <a:off x="1892300" y="3403600"/>
            <a:ext cx="9611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Emotions</a:t>
            </a:r>
          </a:p>
        </p:txBody>
      </p:sp>
      <p:sp>
        <p:nvSpPr>
          <p:cNvPr id="1156" name="Shape 1156"/>
          <p:cNvSpPr/>
          <p:nvPr/>
        </p:nvSpPr>
        <p:spPr>
          <a:xfrm>
            <a:off x="3162300" y="3403600"/>
            <a:ext cx="877057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u="sng"/>
            </a:lvl1pPr>
          </a:lstStyle>
          <a:p>
            <a:pPr lvl="0">
              <a:defRPr u="none">
                <a:uFillTx/>
              </a:defRPr>
            </a:pPr>
            <a:r>
              <a:rPr u="sng">
                <a:uFill>
                  <a:solidFill/>
                </a:uFill>
              </a:rPr>
              <a:t>Thinking</a:t>
            </a:r>
          </a:p>
        </p:txBody>
      </p:sp>
      <p:sp>
        <p:nvSpPr>
          <p:cNvPr id="1158" name="Shape 1158"/>
          <p:cNvSpPr/>
          <p:nvPr/>
        </p:nvSpPr>
        <p:spPr>
          <a:xfrm>
            <a:off x="4102100" y="901700"/>
            <a:ext cx="9271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Take meds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Call dr.</a:t>
            </a: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Distraction</a:t>
            </a:r>
          </a:p>
        </p:txBody>
      </p:sp>
      <p:sp>
        <p:nvSpPr>
          <p:cNvPr id="1162" name="Shape 1162"/>
          <p:cNvSpPr/>
          <p:nvPr/>
        </p:nvSpPr>
        <p:spPr>
          <a:xfrm>
            <a:off x="5333347" y="3275577"/>
            <a:ext cx="279401" cy="3048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33" h="21473" extrusionOk="0">
                <a:moveTo>
                  <a:pt x="11016" y="21473"/>
                </a:moveTo>
                <a:cubicBezTo>
                  <a:pt x="9135" y="21397"/>
                  <a:pt x="4263" y="15568"/>
                  <a:pt x="2806" y="13606"/>
                </a:cubicBezTo>
                <a:cubicBezTo>
                  <a:pt x="2003" y="12525"/>
                  <a:pt x="197" y="9374"/>
                  <a:pt x="30" y="8113"/>
                </a:cubicBezTo>
                <a:cubicBezTo>
                  <a:pt x="-155" y="6723"/>
                  <a:pt x="560" y="2586"/>
                  <a:pt x="1411" y="1531"/>
                </a:cubicBezTo>
                <a:cubicBezTo>
                  <a:pt x="1836" y="1005"/>
                  <a:pt x="3848" y="139"/>
                  <a:pt x="4583" y="30"/>
                </a:cubicBezTo>
                <a:cubicBezTo>
                  <a:pt x="5323" y="-80"/>
                  <a:pt x="7459" y="214"/>
                  <a:pt x="8116" y="541"/>
                </a:cubicBezTo>
                <a:cubicBezTo>
                  <a:pt x="8738" y="852"/>
                  <a:pt x="9871" y="2831"/>
                  <a:pt x="10427" y="2882"/>
                </a:cubicBezTo>
                <a:cubicBezTo>
                  <a:pt x="11045" y="2939"/>
                  <a:pt x="12746" y="1129"/>
                  <a:pt x="13480" y="791"/>
                </a:cubicBezTo>
                <a:cubicBezTo>
                  <a:pt x="14064" y="521"/>
                  <a:pt x="15751" y="-54"/>
                  <a:pt x="16360" y="4"/>
                </a:cubicBezTo>
                <a:cubicBezTo>
                  <a:pt x="17002" y="66"/>
                  <a:pt x="18669" y="960"/>
                  <a:pt x="19157" y="1394"/>
                </a:cubicBezTo>
                <a:cubicBezTo>
                  <a:pt x="19636" y="1819"/>
                  <a:pt x="20514" y="3308"/>
                  <a:pt x="20767" y="3898"/>
                </a:cubicBezTo>
                <a:cubicBezTo>
                  <a:pt x="21012" y="4468"/>
                  <a:pt x="21427" y="6049"/>
                  <a:pt x="21433" y="6658"/>
                </a:cubicBezTo>
                <a:cubicBezTo>
                  <a:pt x="21445" y="7769"/>
                  <a:pt x="20781" y="10690"/>
                  <a:pt x="20323" y="11718"/>
                </a:cubicBezTo>
                <a:cubicBezTo>
                  <a:pt x="19758" y="12986"/>
                  <a:pt x="17533" y="15966"/>
                  <a:pt x="16554" y="17002"/>
                </a:cubicBezTo>
                <a:cubicBezTo>
                  <a:pt x="15498" y="18122"/>
                  <a:pt x="12188" y="21520"/>
                  <a:pt x="11016" y="21473"/>
                </a:cubicBezTo>
                <a:close/>
              </a:path>
            </a:pathLst>
          </a:custGeom>
          <a:solidFill>
            <a:srgbClr val="F4A4C0"/>
          </a:solidFill>
          <a:ln w="38100">
            <a:solidFill>
              <a:srgbClr val="B92D5D"/>
            </a:solidFill>
            <a:miter lim="400000"/>
          </a:ln>
        </p:spPr>
        <p:txBody>
          <a:bodyPr lIns="0" tIns="0" rIns="0" bIns="0" anchor="ctr"/>
          <a:lstStyle/>
          <a:p>
            <a:pPr lvl="0" algn="ctr" defTabSz="584200">
              <a:buClrTx/>
              <a:defRPr sz="4200">
                <a:uFillTx/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163" name="Shape 1163"/>
          <p:cNvSpPr/>
          <p:nvPr/>
        </p:nvSpPr>
        <p:spPr>
          <a:xfrm>
            <a:off x="5232400" y="3644900"/>
            <a:ext cx="477664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Relns</a:t>
            </a:r>
          </a:p>
        </p:txBody>
      </p:sp>
      <p:sp>
        <p:nvSpPr>
          <p:cNvPr id="1164" name="Shape 1164"/>
          <p:cNvSpPr/>
          <p:nvPr/>
        </p:nvSpPr>
        <p:spPr>
          <a:xfrm>
            <a:off x="5245100" y="4013200"/>
            <a:ext cx="649387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Kids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Spouse</a:t>
            </a: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endParaRPr sz="14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400">
                <a:uFill>
                  <a:solidFill/>
                </a:uFill>
              </a:rPr>
              <a:t>Friend</a:t>
            </a:r>
          </a:p>
        </p:txBody>
      </p:sp>
      <p:sp>
        <p:nvSpPr>
          <p:cNvPr id="1165" name="Shape 1165"/>
          <p:cNvSpPr/>
          <p:nvPr/>
        </p:nvSpPr>
        <p:spPr>
          <a:xfrm>
            <a:off x="5448300" y="3987800"/>
            <a:ext cx="864072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Loving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Warm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Close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Caring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Fun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Honest</a:t>
            </a:r>
          </a:p>
        </p:txBody>
      </p:sp>
      <p:sp>
        <p:nvSpPr>
          <p:cNvPr id="1166" name="Shape 1166"/>
          <p:cNvSpPr/>
          <p:nvPr/>
        </p:nvSpPr>
        <p:spPr>
          <a:xfrm>
            <a:off x="6273800" y="3632200"/>
            <a:ext cx="436861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Resp</a:t>
            </a:r>
          </a:p>
        </p:txBody>
      </p:sp>
      <p:sp>
        <p:nvSpPr>
          <p:cNvPr id="1167" name="Shape 1167"/>
          <p:cNvSpPr/>
          <p:nvPr/>
        </p:nvSpPr>
        <p:spPr>
          <a:xfrm>
            <a:off x="7226300" y="3632200"/>
            <a:ext cx="349089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Rec</a:t>
            </a:r>
          </a:p>
        </p:txBody>
      </p:sp>
      <p:sp>
        <p:nvSpPr>
          <p:cNvPr id="1168" name="Shape 1168"/>
          <p:cNvSpPr/>
          <p:nvPr/>
        </p:nvSpPr>
        <p:spPr>
          <a:xfrm>
            <a:off x="7950200" y="3632200"/>
            <a:ext cx="567085" cy="29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>
            <a:lvl1pPr>
              <a:defRPr sz="1400" u="sng"/>
            </a:lvl1pPr>
          </a:lstStyle>
          <a:p>
            <a:pPr lvl="0">
              <a:defRPr sz="1800" u="none">
                <a:uFillTx/>
              </a:defRPr>
            </a:pPr>
            <a:r>
              <a:rPr sz="1400" u="sng">
                <a:uFill>
                  <a:solidFill/>
                </a:uFill>
              </a:rPr>
              <a:t>Health</a:t>
            </a:r>
          </a:p>
        </p:txBody>
      </p:sp>
      <p:sp>
        <p:nvSpPr>
          <p:cNvPr id="1169" name="Shape 1169"/>
          <p:cNvSpPr/>
          <p:nvPr/>
        </p:nvSpPr>
        <p:spPr>
          <a:xfrm>
            <a:off x="6286500" y="3987800"/>
            <a:ext cx="941760" cy="167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Caretaker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Supportive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Responsible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Job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Dependable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  Productive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Self?</a:t>
            </a:r>
          </a:p>
        </p:txBody>
      </p:sp>
      <p:sp>
        <p:nvSpPr>
          <p:cNvPr id="1170" name="Shape 1170"/>
          <p:cNvSpPr/>
          <p:nvPr/>
        </p:nvSpPr>
        <p:spPr>
          <a:xfrm>
            <a:off x="7200900" y="3987800"/>
            <a:ext cx="705719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Quilting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Fishing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Hiking</a:t>
            </a:r>
          </a:p>
          <a:p>
            <a:pPr lvl="0">
              <a:defRPr>
                <a:uFillTx/>
              </a:defRPr>
            </a:pPr>
            <a:endParaRPr sz="1200">
              <a:uFill>
                <a:solidFill/>
              </a:uFill>
            </a:endParaRP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Watching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Sports</a:t>
            </a:r>
          </a:p>
        </p:txBody>
      </p:sp>
      <p:sp>
        <p:nvSpPr>
          <p:cNvPr id="1171" name="Shape 1171"/>
          <p:cNvSpPr/>
          <p:nvPr/>
        </p:nvSpPr>
        <p:spPr>
          <a:xfrm>
            <a:off x="7937500" y="3987800"/>
            <a:ext cx="80379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Walking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Movement</a:t>
            </a:r>
          </a:p>
          <a:p>
            <a:pPr lvl="0">
              <a:defRPr>
                <a:uFillTx/>
              </a:defRPr>
            </a:pPr>
            <a:r>
              <a:rPr sz="1200">
                <a:uFill>
                  <a:solidFill/>
                </a:uFill>
              </a:rPr>
              <a:t>Strong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098" y="2351563"/>
            <a:ext cx="1003300" cy="6223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667" y="2717800"/>
            <a:ext cx="3766385" cy="3238500"/>
          </a:xfrm>
          <a:prstGeom prst="rect">
            <a:avLst/>
          </a:prstGeom>
        </p:spPr>
      </p:pic>
      <p:grpSp>
        <p:nvGrpSpPr>
          <p:cNvPr id="2" name="Group 1138"/>
          <p:cNvGrpSpPr/>
          <p:nvPr/>
        </p:nvGrpSpPr>
        <p:grpSpPr>
          <a:xfrm>
            <a:off x="3836736" y="2807367"/>
            <a:ext cx="1457159" cy="802108"/>
            <a:chOff x="0" y="0"/>
            <a:chExt cx="1457157" cy="802106"/>
          </a:xfrm>
          <a:solidFill>
            <a:schemeClr val="bg1"/>
          </a:solidFill>
        </p:grpSpPr>
        <p:sp>
          <p:nvSpPr>
            <p:cNvPr id="1136" name="Shape 1136"/>
            <p:cNvSpPr/>
            <p:nvPr/>
          </p:nvSpPr>
          <p:spPr>
            <a:xfrm>
              <a:off x="0" y="0"/>
              <a:ext cx="1457158" cy="80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grpFill/>
            <a:ln w="9525" cap="flat">
              <a:solidFill>
                <a:srgbClr val="5B92C8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8100" tIns="38100" rIns="38100" bIns="38100" numCol="1" anchor="t">
              <a:noAutofit/>
            </a:bodyPr>
            <a:lstStyle/>
            <a:p>
              <a:pPr lvl="0" algn="ctr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</a:defRPr>
              </a:pPr>
              <a:endParaRPr/>
            </a:p>
          </p:txBody>
        </p:sp>
        <p:sp>
          <p:nvSpPr>
            <p:cNvPr id="1137" name="Shape 1137"/>
            <p:cNvSpPr/>
            <p:nvPr/>
          </p:nvSpPr>
          <p:spPr>
            <a:xfrm>
              <a:off x="214229" y="83552"/>
              <a:ext cx="1028701" cy="63500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ctr">
              <a:spAutoFit/>
            </a:bodyPr>
            <a:lstStyle>
              <a:lvl1pPr algn="ctr"/>
            </a:lstStyle>
            <a:p>
              <a:pPr lvl="0">
                <a:defRPr>
                  <a:uFillTx/>
                </a:defRPr>
              </a:pPr>
              <a:r>
                <a:rPr dirty="0">
                  <a:uFill>
                    <a:solidFill/>
                  </a:uFill>
                </a:rPr>
                <a:t>Me noticing</a:t>
              </a: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347" y="757322"/>
            <a:ext cx="3314700" cy="2768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500" y="1803400"/>
            <a:ext cx="6311900" cy="4597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000" y="3403600"/>
            <a:ext cx="3937000" cy="26797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" name="Shape 19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Hooligans on the Bus</a:t>
            </a:r>
          </a:p>
        </p:txBody>
      </p:sp>
      <p:sp>
        <p:nvSpPr>
          <p:cNvPr id="1955" name="Shape 19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pPr lvl="0">
                <a:defRPr sz="1800">
                  <a:solidFill>
                    <a:srgbClr val="000000"/>
                  </a:solidFill>
                  <a:uFillTx/>
                </a:defRPr>
              </a:pPr>
              <a:t>35</a:t>
            </a:fld>
            <a:endParaRPr sz="12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7" name="Shape 1957"/>
          <p:cNvSpPr/>
          <p:nvPr/>
        </p:nvSpPr>
        <p:spPr>
          <a:xfrm>
            <a:off x="5168900" y="3873500"/>
            <a:ext cx="3543300" cy="1905000"/>
          </a:xfrm>
          <a:prstGeom prst="rect">
            <a:avLst/>
          </a:prstGeom>
          <a:solidFill>
            <a:srgbClr val="FFB5AF"/>
          </a:solidFill>
          <a:ln w="38100">
            <a:solidFill>
              <a:srgbClr val="B51A00"/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958" name="Shape 1958"/>
          <p:cNvSpPr/>
          <p:nvPr/>
        </p:nvSpPr>
        <p:spPr>
          <a:xfrm>
            <a:off x="622300" y="3873500"/>
            <a:ext cx="3543300" cy="1917700"/>
          </a:xfrm>
          <a:prstGeom prst="rect">
            <a:avLst/>
          </a:prstGeom>
          <a:solidFill>
            <a:srgbClr val="FFB5AF"/>
          </a:solidFill>
          <a:ln w="38100">
            <a:solidFill>
              <a:srgbClr val="B51A00"/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959" name="Shape 1959"/>
          <p:cNvSpPr/>
          <p:nvPr/>
        </p:nvSpPr>
        <p:spPr>
          <a:xfrm>
            <a:off x="622300" y="787400"/>
            <a:ext cx="3543300" cy="1879600"/>
          </a:xfrm>
          <a:prstGeom prst="rect">
            <a:avLst/>
          </a:prstGeom>
          <a:solidFill>
            <a:srgbClr val="FFB5AF"/>
          </a:solidFill>
          <a:ln w="38100">
            <a:solidFill>
              <a:srgbClr val="B51A00"/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960" name="Shape 1960"/>
          <p:cNvSpPr/>
          <p:nvPr/>
        </p:nvSpPr>
        <p:spPr>
          <a:xfrm>
            <a:off x="5168900" y="787400"/>
            <a:ext cx="3543300" cy="1879600"/>
          </a:xfrm>
          <a:prstGeom prst="rect">
            <a:avLst/>
          </a:prstGeom>
          <a:solidFill>
            <a:srgbClr val="FFB5AF"/>
          </a:solidFill>
          <a:ln w="38100">
            <a:solidFill>
              <a:srgbClr val="B51A00"/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961" name="Shape 1961"/>
          <p:cNvSpPr/>
          <p:nvPr/>
        </p:nvSpPr>
        <p:spPr>
          <a:xfrm flipH="1" flipV="1">
            <a:off x="4531895" y="187158"/>
            <a:ext cx="33421" cy="2620211"/>
          </a:xfrm>
          <a:prstGeom prst="line">
            <a:avLst/>
          </a:prstGeom>
          <a:ln w="25400">
            <a:solidFill>
              <a:srgbClr val="6095C9"/>
            </a:solidFill>
            <a:round/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grpSp>
        <p:nvGrpSpPr>
          <p:cNvPr id="1972" name="Group 1972"/>
          <p:cNvGrpSpPr/>
          <p:nvPr/>
        </p:nvGrpSpPr>
        <p:grpSpPr>
          <a:xfrm>
            <a:off x="444500" y="187158"/>
            <a:ext cx="8432983" cy="6213642"/>
            <a:chOff x="0" y="0"/>
            <a:chExt cx="8432982" cy="6213641"/>
          </a:xfrm>
        </p:grpSpPr>
        <p:grpSp>
          <p:nvGrpSpPr>
            <p:cNvPr id="1964" name="Group 1964"/>
            <p:cNvGrpSpPr/>
            <p:nvPr/>
          </p:nvGrpSpPr>
          <p:grpSpPr>
            <a:xfrm>
              <a:off x="3392236" y="2620210"/>
              <a:ext cx="1457159" cy="802107"/>
              <a:chOff x="0" y="0"/>
              <a:chExt cx="1457157" cy="802106"/>
            </a:xfrm>
          </p:grpSpPr>
          <p:sp>
            <p:nvSpPr>
              <p:cNvPr id="1962" name="Shape 1962"/>
              <p:cNvSpPr/>
              <p:nvPr/>
            </p:nvSpPr>
            <p:spPr>
              <a:xfrm>
                <a:off x="0" y="0"/>
                <a:ext cx="1457158" cy="802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5B92C8"/>
                </a:solidFill>
                <a:prstDash val="solid"/>
                <a:round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lvl="0" algn="ctr" defTabSz="584200">
                  <a:defRPr sz="4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uFillTx/>
                  </a:defRPr>
                </a:pPr>
                <a:endParaRPr/>
              </a:p>
            </p:txBody>
          </p:sp>
          <p:sp>
            <p:nvSpPr>
              <p:cNvPr id="1963" name="Shape 1963"/>
              <p:cNvSpPr/>
              <p:nvPr/>
            </p:nvSpPr>
            <p:spPr>
              <a:xfrm>
                <a:off x="214229" y="83552"/>
                <a:ext cx="1028701" cy="635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xmlns:mv="urn:schemas-microsoft-com:mac:vml" xmlns:mc="http://schemas.openxmlformats.org/markup-compatibility/2006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/>
              </a:lstStyle>
              <a:p>
                <a:pPr lvl="0">
                  <a:defRPr>
                    <a:uFillTx/>
                  </a:defRPr>
                </a:pPr>
                <a:r>
                  <a:rPr>
                    <a:uFill>
                      <a:solidFill/>
                    </a:uFill>
                  </a:rPr>
                  <a:t>Me noticing</a:t>
                </a:r>
              </a:p>
            </p:txBody>
          </p:sp>
        </p:grpSp>
        <p:sp>
          <p:nvSpPr>
            <p:cNvPr id="1965" name="Shape 1965"/>
            <p:cNvSpPr/>
            <p:nvPr/>
          </p:nvSpPr>
          <p:spPr>
            <a:xfrm flipV="1">
              <a:off x="4849395" y="3013242"/>
              <a:ext cx="3329405" cy="8022"/>
            </a:xfrm>
            <a:prstGeom prst="line">
              <a:avLst/>
            </a:prstGeom>
            <a:noFill/>
            <a:ln w="25400" cap="flat">
              <a:solidFill>
                <a:srgbClr val="6095C9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6" name="Shape 1966"/>
            <p:cNvSpPr/>
            <p:nvPr/>
          </p:nvSpPr>
          <p:spPr>
            <a:xfrm flipH="1">
              <a:off x="0" y="3021263"/>
              <a:ext cx="3392238" cy="1"/>
            </a:xfrm>
            <a:prstGeom prst="line">
              <a:avLst/>
            </a:prstGeom>
            <a:noFill/>
            <a:ln w="25400" cap="flat">
              <a:solidFill>
                <a:srgbClr val="6095C9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7" name="Shape 1967"/>
            <p:cNvSpPr/>
            <p:nvPr/>
          </p:nvSpPr>
          <p:spPr>
            <a:xfrm flipH="1">
              <a:off x="4120815" y="3422314"/>
              <a:ext cx="1" cy="2791328"/>
            </a:xfrm>
            <a:prstGeom prst="line">
              <a:avLst/>
            </a:prstGeom>
            <a:noFill/>
            <a:ln w="25400" cap="flat">
              <a:solidFill>
                <a:srgbClr val="6095C9"/>
              </a:solidFill>
              <a:prstDash val="solid"/>
              <a:round/>
              <a:tailEnd type="triangle" w="med" len="med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buClrTx/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  <a:endParaRPr/>
            </a:p>
          </p:txBody>
        </p:sp>
        <p:sp>
          <p:nvSpPr>
            <p:cNvPr id="1968" name="Shape 1968"/>
            <p:cNvSpPr/>
            <p:nvPr/>
          </p:nvSpPr>
          <p:spPr>
            <a:xfrm>
              <a:off x="4305482" y="0"/>
              <a:ext cx="1143001" cy="635000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Outside</a:t>
              </a:r>
            </a:p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(5 senses)</a:t>
              </a:r>
            </a:p>
          </p:txBody>
        </p:sp>
        <p:sp>
          <p:nvSpPr>
            <p:cNvPr id="1969" name="Shape 1969"/>
            <p:cNvSpPr/>
            <p:nvPr/>
          </p:nvSpPr>
          <p:spPr>
            <a:xfrm>
              <a:off x="4457882" y="5562600"/>
              <a:ext cx="1143001" cy="635000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Inside</a:t>
              </a:r>
            </a:p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(mental)</a:t>
              </a:r>
            </a:p>
          </p:txBody>
        </p:sp>
        <p:sp>
          <p:nvSpPr>
            <p:cNvPr id="1970" name="Shape 1970"/>
            <p:cNvSpPr/>
            <p:nvPr/>
          </p:nvSpPr>
          <p:spPr>
            <a:xfrm>
              <a:off x="7289982" y="2481709"/>
              <a:ext cx="1143001" cy="355601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Toward</a:t>
              </a:r>
            </a:p>
          </p:txBody>
        </p:sp>
        <p:sp>
          <p:nvSpPr>
            <p:cNvPr id="1971" name="Shape 1971"/>
            <p:cNvSpPr/>
            <p:nvPr/>
          </p:nvSpPr>
          <p:spPr>
            <a:xfrm>
              <a:off x="0" y="2481709"/>
              <a:ext cx="1143000" cy="355601"/>
            </a:xfrm>
            <a:prstGeom prst="rect">
              <a:avLst/>
            </a:prstGeom>
            <a:noFill/>
            <a:ln w="12700" cap="flat">
              <a:noFill/>
              <a:round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square" lIns="38100" tIns="38100" rIns="38100" bIns="38100" numCol="1" anchor="t">
              <a:spAutoFit/>
            </a:bodyPr>
            <a:lstStyle/>
            <a:p>
              <a:pPr lvl="0">
                <a:defRPr>
                  <a:uFillTx/>
                </a:defRPr>
              </a:pPr>
              <a:r>
                <a:rPr>
                  <a:uFill>
                    <a:solidFill/>
                  </a:uFill>
                </a:rPr>
                <a:t>Away</a:t>
              </a:r>
            </a:p>
          </p:txBody>
        </p:sp>
      </p:grpSp>
      <p:sp>
        <p:nvSpPr>
          <p:cNvPr id="1973" name="Shape 1973"/>
          <p:cNvSpPr/>
          <p:nvPr/>
        </p:nvSpPr>
        <p:spPr>
          <a:xfrm>
            <a:off x="2209800" y="1371600"/>
            <a:ext cx="4838700" cy="698500"/>
          </a:xfrm>
          <a:prstGeom prst="rect">
            <a:avLst/>
          </a:prstGeom>
          <a:solidFill>
            <a:srgbClr val="FFB5AF"/>
          </a:solidFill>
          <a:ln w="38100">
            <a:solidFill>
              <a:srgbClr val="B51A00"/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974" name="Shape 1974"/>
          <p:cNvSpPr/>
          <p:nvPr/>
        </p:nvSpPr>
        <p:spPr>
          <a:xfrm>
            <a:off x="2235200" y="4368800"/>
            <a:ext cx="4838700" cy="698500"/>
          </a:xfrm>
          <a:prstGeom prst="rect">
            <a:avLst/>
          </a:prstGeom>
          <a:solidFill>
            <a:srgbClr val="FFB5AF"/>
          </a:solidFill>
          <a:ln w="38100">
            <a:solidFill>
              <a:srgbClr val="B51A00"/>
            </a:solidFill>
            <a:miter lim="400000"/>
          </a:ln>
        </p:spPr>
        <p:txBody>
          <a:bodyPr lIns="38100" tIns="38100" rIns="38100" bIns="38100"/>
          <a:lstStyle/>
          <a:p>
            <a:pPr lvl="0" algn="ctr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</a:defRPr>
            </a:pPr>
            <a:endParaRPr/>
          </a:p>
        </p:txBody>
      </p:sp>
      <p:sp>
        <p:nvSpPr>
          <p:cNvPr id="1975" name="Shape 1975"/>
          <p:cNvSpPr/>
          <p:nvPr/>
        </p:nvSpPr>
        <p:spPr>
          <a:xfrm>
            <a:off x="3505200" y="1549400"/>
            <a:ext cx="2131008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Relapse Preparedness</a:t>
            </a:r>
          </a:p>
        </p:txBody>
      </p:sp>
      <p:sp>
        <p:nvSpPr>
          <p:cNvPr id="1976" name="Shape 1976"/>
          <p:cNvSpPr/>
          <p:nvPr/>
        </p:nvSpPr>
        <p:spPr>
          <a:xfrm>
            <a:off x="3822700" y="4470400"/>
            <a:ext cx="1408039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lvl="0">
              <a:defRPr>
                <a:uFillTx/>
              </a:defRPr>
            </a:pPr>
            <a:r>
              <a:rPr>
                <a:uFill>
                  <a:solidFill/>
                </a:uFill>
              </a:rPr>
              <a:t>Warning Signs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" name="Shape 1978"/>
          <p:cNvSpPr>
            <a:spLocks noGrp="1"/>
          </p:cNvSpPr>
          <p:nvPr>
            <p:ph type="title"/>
          </p:nvPr>
        </p:nvSpPr>
        <p:spPr>
          <a:xfrm>
            <a:off x="457200" y="467171"/>
            <a:ext cx="8229600" cy="592365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Outcomes</a:t>
            </a:r>
          </a:p>
        </p:txBody>
      </p:sp>
      <p:sp>
        <p:nvSpPr>
          <p:cNvPr id="1979" name="Shape 19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37</a:t>
            </a:fld>
            <a:endParaRPr sz="1200">
              <a:solidFill>
                <a:srgbClr val="888888"/>
              </a:solidFill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Shape 198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415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Outcome</a:t>
            </a:r>
          </a:p>
        </p:txBody>
      </p:sp>
      <p:sp>
        <p:nvSpPr>
          <p:cNvPr id="1982" name="Shape 1982"/>
          <p:cNvSpPr>
            <a:spLocks noGrp="1"/>
          </p:cNvSpPr>
          <p:nvPr>
            <p:ph type="body" idx="1"/>
          </p:nvPr>
        </p:nvSpPr>
        <p:spPr>
          <a:xfrm>
            <a:off x="457200" y="1114077"/>
            <a:ext cx="8229600" cy="554464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Physical Measures</a:t>
            </a: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Affective Measures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PHQ-9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GAD-7</a:t>
            </a: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Functional Measures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Chronic Pain Acceptance Questionnaire (CPAQ)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Treatment Outcomes of Pain Survey, Short (S-TOPS)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Medical Outcomes Study Sleep Scale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Oswestry Disability Index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Neck Disability Index</a:t>
            </a:r>
          </a:p>
        </p:txBody>
      </p:sp>
      <p:sp>
        <p:nvSpPr>
          <p:cNvPr id="1983" name="Shape 1983"/>
          <p:cNvSpPr>
            <a:spLocks noGrp="1"/>
          </p:cNvSpPr>
          <p:nvPr>
            <p:ph type="sldNum" sz="quarter" idx="2"/>
          </p:nvPr>
        </p:nvSpPr>
        <p:spPr>
          <a:xfrm>
            <a:off x="8366174" y="6467475"/>
            <a:ext cx="320627" cy="254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pPr lvl="0">
                <a:defRPr sz="1800">
                  <a:solidFill>
                    <a:srgbClr val="000000"/>
                  </a:solidFill>
                  <a:uFillTx/>
                </a:defRPr>
              </a:pPr>
              <a:t>38</a:t>
            </a:fld>
            <a:endParaRPr sz="12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5" name="image2.png" descr="PP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371600"/>
            <a:ext cx="6824768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Feasibility Assessment 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457200" y="1600199"/>
            <a:ext cx="8229600" cy="502057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Population demographics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Predominantly disabled</a:t>
            </a: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Payors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Medicaid (MaineCare)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Medicare and Medicare Disability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Charity Care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Commercial Insurance</a:t>
            </a: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Disability and Workers Compensation</a:t>
            </a:r>
          </a:p>
          <a:p>
            <a:pPr marL="300037" lvl="0" indent="-300037">
              <a:spcBef>
                <a:spcPts val="600"/>
              </a:spcBef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Staffing</a:t>
            </a:r>
          </a:p>
        </p:txBody>
      </p:sp>
      <p:sp>
        <p:nvSpPr>
          <p:cNvPr id="57" name="Shape 57"/>
          <p:cNvSpPr>
            <a:spLocks noGrp="1"/>
          </p:cNvSpPr>
          <p:nvPr>
            <p:ph type="sldNum" sz="quarter" idx="2"/>
          </p:nvPr>
        </p:nvSpPr>
        <p:spPr>
          <a:xfrm>
            <a:off x="8520658" y="6467475"/>
            <a:ext cx="166142" cy="254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pPr lvl="0">
                <a:defRPr sz="1800">
                  <a:solidFill>
                    <a:srgbClr val="000000"/>
                  </a:solidFill>
                  <a:uFillTx/>
                </a:defRPr>
              </a:pPr>
              <a:t>4</a:t>
            </a:fld>
            <a:endParaRPr sz="12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7" name="image3.png" descr="PP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371600"/>
            <a:ext cx="6839834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9" name="image4.png" descr="PP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371600"/>
            <a:ext cx="6824768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0" name="image1.png" descr="PP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371600"/>
            <a:ext cx="6833831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1" name="image5.png" descr="PP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371600"/>
            <a:ext cx="6833831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2" name="Shape 1992"/>
          <p:cNvSpPr/>
          <p:nvPr/>
        </p:nvSpPr>
        <p:spPr>
          <a:xfrm>
            <a:off x="2399562" y="5543549"/>
            <a:ext cx="405362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Average score on admission 28.5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4" name="image6.png" descr="PP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371600"/>
            <a:ext cx="6833831" cy="411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995" name="Shape 1995"/>
          <p:cNvSpPr/>
          <p:nvPr/>
        </p:nvSpPr>
        <p:spPr>
          <a:xfrm>
            <a:off x="2399562" y="5543549"/>
            <a:ext cx="405362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600"/>
            </a:lvl1pPr>
          </a:lstStyle>
          <a:p>
            <a:pPr lvl="0">
              <a:defRPr sz="1800">
                <a:uFillTx/>
              </a:defRPr>
            </a:pPr>
            <a:r>
              <a:rPr sz="1600">
                <a:uFill>
                  <a:solidFill/>
                </a:uFill>
              </a:rPr>
              <a:t>Average score on admission 17.7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7" name="image7.png" descr="PP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371600"/>
            <a:ext cx="6839834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9" name="image8.png" descr="PP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371600"/>
            <a:ext cx="6848917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1" name="image9.png" descr="PP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1371600"/>
            <a:ext cx="6824768" cy="411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3" name="Shape 2003"/>
          <p:cNvSpPr>
            <a:spLocks noGrp="1"/>
          </p:cNvSpPr>
          <p:nvPr>
            <p:ph type="body" idx="1"/>
          </p:nvPr>
        </p:nvSpPr>
        <p:spPr>
          <a:xfrm>
            <a:off x="457200" y="386257"/>
            <a:ext cx="8229600" cy="6281442"/>
          </a:xfrm>
          <a:prstGeom prst="rect">
            <a:avLst/>
          </a:prstGeom>
        </p:spPr>
        <p:txBody>
          <a:bodyPr/>
          <a:lstStyle/>
          <a:p>
            <a:pPr marL="0" lvl="0" indent="0" algn="ctr" defTabSz="342900">
              <a:spcBef>
                <a:spcPts val="0"/>
              </a:spcBef>
              <a:buSzTx/>
              <a:buFontTx/>
              <a:buNone/>
              <a:defRPr sz="1800"/>
            </a:pPr>
            <a:r>
              <a:rPr sz="3300"/>
              <a:t>Mindfulness Resources</a:t>
            </a:r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endParaRPr sz="450"/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2400"/>
              <a:t>Websites:	</a:t>
            </a:r>
            <a:r>
              <a:rPr sz="2400" u="sng">
                <a:hlinkClick r:id="rId2"/>
              </a:rPr>
              <a:t>www.sittingtogether.com</a:t>
            </a:r>
            <a:endParaRPr sz="2400"/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2400"/>
              <a:t>			</a:t>
            </a:r>
            <a:r>
              <a:rPr sz="2400" u="sng">
                <a:hlinkClick r:id="rId3"/>
              </a:rPr>
              <a:t>www.ayearofbeinghere.com</a:t>
            </a:r>
            <a:endParaRPr sz="2400"/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endParaRPr sz="450"/>
          </a:p>
          <a:p>
            <a:pPr marL="257175" lvl="0" indent="-257175" algn="ctr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3300"/>
              <a:t>Neurophysiology Resources</a:t>
            </a:r>
          </a:p>
          <a:p>
            <a:pPr marL="257175" lvl="0" indent="-257175" algn="ctr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450"/>
              <a:t>	</a:t>
            </a:r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2400"/>
              <a:t>Book: Explain Pain by David Butler and Lorimer Moseley</a:t>
            </a:r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2400"/>
              <a:t>Blog: </a:t>
            </a:r>
            <a:r>
              <a:rPr sz="2400" u="sng">
                <a:hlinkClick r:id="rId4"/>
              </a:rPr>
              <a:t>http://explainpain.blogspot.com</a:t>
            </a:r>
            <a:endParaRPr sz="2400"/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2400"/>
              <a:t>Listserve: http://www.bodyinmind.org</a:t>
            </a:r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2400"/>
              <a:t>YouTube Video: </a:t>
            </a:r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2400"/>
              <a:t>	Lorimer Moseley TED Talk</a:t>
            </a:r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2400"/>
              <a:t>		</a:t>
            </a:r>
            <a:r>
              <a:rPr sz="2400" u="sng">
                <a:hlinkClick r:id="rId5"/>
              </a:rPr>
              <a:t>https://www.youtube.com/watch?v=gwd-wLdIHjs</a:t>
            </a:r>
            <a:endParaRPr sz="2400"/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2400"/>
              <a:t>	Understanding Pain: What to do about it in less than 5 minutes</a:t>
            </a:r>
          </a:p>
          <a:p>
            <a:pPr marL="257175" lvl="0" indent="-257175" defTabSz="342900">
              <a:spcBef>
                <a:spcPts val="500"/>
              </a:spcBef>
              <a:buSzTx/>
              <a:buNone/>
              <a:tabLst>
                <a:tab pos="762000" algn="l"/>
              </a:tabLst>
              <a:defRPr sz="1800"/>
            </a:pPr>
            <a:r>
              <a:rPr sz="2400"/>
              <a:t>		</a:t>
            </a:r>
            <a:r>
              <a:rPr sz="2400" u="sng">
                <a:hlinkClick r:id="rId6"/>
              </a:rPr>
              <a:t>https://www.youtube.com/watch?v=4b8oB757DKc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Shape 2005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4114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/>
            </a:pPr>
            <a:r>
              <a:rPr lang="en-US" sz="4800" dirty="0" err="1" smtClean="0"/>
              <a:t>joel.whitepine@gmail.com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sz="4800" dirty="0" smtClean="0"/>
              <a:t>hulls</a:t>
            </a:r>
            <a:r>
              <a:rPr sz="4800" dirty="0"/>
              <a:t>@emhs.org</a:t>
            </a:r>
            <a:br>
              <a:rPr sz="4800" dirty="0"/>
            </a:br>
            <a:r>
              <a:rPr sz="4800" dirty="0"/>
              <a:t/>
            </a:r>
            <a:br>
              <a:rPr sz="4800" dirty="0"/>
            </a:br>
            <a:r>
              <a:rPr sz="4800" dirty="0" smtClean="0"/>
              <a:t/>
            </a:r>
            <a:br>
              <a:rPr sz="4800" dirty="0" smtClean="0"/>
            </a:br>
            <a:r>
              <a:rPr sz="4300" dirty="0" smtClean="0"/>
              <a:t/>
            </a:r>
            <a:br>
              <a:rPr sz="4300" dirty="0" smtClean="0"/>
            </a:br>
            <a:endParaRPr sz="4300" dirty="0"/>
          </a:p>
        </p:txBody>
      </p:sp>
      <p:sp>
        <p:nvSpPr>
          <p:cNvPr id="2006" name="Shape 2006"/>
          <p:cNvSpPr/>
          <p:nvPr/>
        </p:nvSpPr>
        <p:spPr>
          <a:xfrm>
            <a:off x="2832099" y="3200400"/>
            <a:ext cx="3276602" cy="1590"/>
          </a:xfrm>
          <a:prstGeom prst="line">
            <a:avLst/>
          </a:prstGeom>
          <a:ln w="25400">
            <a:solidFill>
              <a:srgbClr val="4F81BD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 lvl="0">
              <a:buClrTx/>
              <a:defRPr sz="1200">
                <a:uFillTx/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Treatment Team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Physician - Physiatrist, Algiatrist</a:t>
            </a: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Physical Therapy Assistant</a:t>
            </a: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Psychologist </a:t>
            </a: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Clerical Support - Coordinator</a:t>
            </a:r>
          </a:p>
          <a:p>
            <a:pPr marL="0" lvl="0" indent="0">
              <a:buClrTx/>
              <a:buSzTx/>
              <a:buFont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marL="0" lvl="0" indent="0" algn="ctr">
              <a:buClrTx/>
              <a:buSzTx/>
              <a:buFontTx/>
              <a:buNone/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Scalable to Any Community</a:t>
            </a:r>
          </a:p>
          <a:p>
            <a:pPr marL="0" lvl="0" indent="0" algn="ctr">
              <a:buClrTx/>
              <a:buSzTx/>
              <a:buFontTx/>
              <a:buNone/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of Pain Patients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pPr lvl="0">
                <a:defRPr sz="1800">
                  <a:solidFill>
                    <a:srgbClr val="000000"/>
                  </a:solidFill>
                  <a:uFillTx/>
                </a:defRPr>
              </a:pPr>
              <a:t>5</a:t>
            </a:fld>
            <a:endParaRPr sz="12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Treatment Team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Physician - </a:t>
            </a:r>
            <a:r>
              <a:rPr sz="3200">
                <a:solidFill>
                  <a:srgbClr val="FF2600"/>
                </a:solidFill>
                <a:uFill>
                  <a:solidFill/>
                </a:uFill>
              </a:rPr>
              <a:t>Interested Physician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solidFill>
                  <a:srgbClr val="FF2600"/>
                </a:solidFill>
                <a:uFill>
                  <a:solidFill/>
                </a:uFill>
              </a:rPr>
              <a:t>Exercise Director</a:t>
            </a:r>
          </a:p>
          <a:p>
            <a:pPr lvl="0">
              <a:defRPr sz="1800">
                <a:uFillTx/>
              </a:defRPr>
            </a:pPr>
            <a:r>
              <a:rPr sz="3200">
                <a:solidFill>
                  <a:srgbClr val="FF2600"/>
                </a:solidFill>
                <a:uFill>
                  <a:solidFill/>
                </a:uFill>
              </a:rPr>
              <a:t>Behavioral Therapist</a:t>
            </a:r>
          </a:p>
          <a:p>
            <a:pPr lvl="0">
              <a:defRPr sz="1800">
                <a:uFillTx/>
              </a:defRPr>
            </a:pPr>
            <a:r>
              <a:rPr sz="3200">
                <a:solidFill>
                  <a:srgbClr val="FF2600"/>
                </a:solidFill>
                <a:uFill>
                  <a:solidFill/>
                </a:uFill>
              </a:rPr>
              <a:t>Clerical Support - Coordinator</a:t>
            </a:r>
          </a:p>
          <a:p>
            <a:pPr lvl="0">
              <a:defRPr sz="1800">
                <a:uFillTx/>
              </a:defRPr>
            </a:pPr>
            <a:r>
              <a:rPr sz="3200">
                <a:solidFill>
                  <a:srgbClr val="FF2600"/>
                </a:solidFill>
                <a:uFill>
                  <a:solidFill/>
                </a:uFill>
              </a:rPr>
              <a:t>Appropriate Space (CBT and Exercise)</a:t>
            </a:r>
          </a:p>
          <a:p>
            <a:pPr marL="0" lvl="0" indent="0">
              <a:buClrTx/>
              <a:buSzTx/>
              <a:buFontTx/>
              <a:buNone/>
              <a:defRPr sz="1800">
                <a:uFillTx/>
              </a:defRPr>
            </a:pPr>
            <a:endParaRPr sz="3200">
              <a:uFill>
                <a:solidFill/>
              </a:uFill>
            </a:endParaRPr>
          </a:p>
          <a:p>
            <a:pPr marL="0" lvl="0" indent="0" algn="ctr">
              <a:buClrTx/>
              <a:buSzTx/>
              <a:buFontTx/>
              <a:buNone/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Scalable to Any Community</a:t>
            </a:r>
          </a:p>
          <a:p>
            <a:pPr marL="0" lvl="0" indent="0" algn="ctr">
              <a:buClrTx/>
              <a:buSzTx/>
              <a:buFontTx/>
              <a:buNone/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of Pain Patients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pPr lvl="0">
                <a:defRPr sz="1800">
                  <a:solidFill>
                    <a:srgbClr val="000000"/>
                  </a:solidFill>
                  <a:uFillTx/>
                </a:defRPr>
              </a:pPr>
              <a:t>6</a:t>
            </a:fld>
            <a:endParaRPr sz="12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4400" dirty="0">
                <a:uFill>
                  <a:solidFill/>
                </a:uFill>
              </a:rPr>
              <a:t>Exclusion (Admission) Criteria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457200" y="3269307"/>
            <a:ext cx="8229600" cy="329684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  <a:defRPr sz="4400"/>
            </a:lvl1pPr>
          </a:lstStyle>
          <a:p>
            <a:pPr lvl="0">
              <a:defRPr sz="1800">
                <a:uFillTx/>
              </a:defRPr>
            </a:pPr>
            <a:r>
              <a:rPr sz="4400">
                <a:uFill>
                  <a:solidFill/>
                </a:uFill>
              </a:rPr>
              <a:t>Medical and Psychological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fld id="{86CB4B4D-7CA3-9044-876B-883B54F8677D}" type="slidenum">
              <a:rPr sz="1200">
                <a:solidFill>
                  <a:srgbClr val="9A9A9A"/>
                </a:solidFill>
                <a:uFill>
                  <a:solidFill>
                    <a:srgbClr val="9A9A9A"/>
                  </a:solidFill>
                </a:uFill>
              </a:rPr>
              <a:pPr lvl="0">
                <a:defRPr sz="1800">
                  <a:solidFill>
                    <a:srgbClr val="000000"/>
                  </a:solidFill>
                  <a:uFillTx/>
                </a:defRPr>
              </a:pPr>
              <a:t>7</a:t>
            </a:fld>
            <a:endParaRPr sz="1200">
              <a:solidFill>
                <a:srgbClr val="9A9A9A"/>
              </a:solidFill>
              <a:uFill>
                <a:solidFill>
                  <a:srgbClr val="9A9A9A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Exclusion (Admission) Criteria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198"/>
            <a:ext cx="8229600" cy="5257801"/>
          </a:xfrm>
        </p:spPr>
        <p:txBody>
          <a:bodyPr/>
          <a:lstStyle/>
          <a:p>
            <a:r>
              <a:rPr lang="en-US" dirty="0" smtClean="0"/>
              <a:t>Non-Acute (Chronic) Pain</a:t>
            </a:r>
          </a:p>
          <a:p>
            <a:pPr lvl="1"/>
            <a:r>
              <a:rPr lang="en-US" dirty="0" smtClean="0"/>
              <a:t>Reasonable symptom reduction options</a:t>
            </a:r>
          </a:p>
          <a:p>
            <a:r>
              <a:rPr lang="en-US" dirty="0" smtClean="0"/>
              <a:t>Medical contraindications to exercise</a:t>
            </a:r>
          </a:p>
          <a:p>
            <a:r>
              <a:rPr lang="en-US" dirty="0" smtClean="0"/>
              <a:t>Significant cognitive impairment</a:t>
            </a:r>
          </a:p>
          <a:p>
            <a:r>
              <a:rPr lang="en-US" dirty="0" smtClean="0"/>
              <a:t>Inability to work in a group</a:t>
            </a:r>
          </a:p>
          <a:p>
            <a:pPr lvl="1"/>
            <a:r>
              <a:rPr lang="en-US" dirty="0" smtClean="0"/>
              <a:t>Social phobia or agoraphobia</a:t>
            </a:r>
          </a:p>
          <a:p>
            <a:pPr lvl="1"/>
            <a:r>
              <a:rPr lang="en-US" dirty="0" smtClean="0"/>
              <a:t>History of disruptive behavior</a:t>
            </a:r>
          </a:p>
          <a:p>
            <a:r>
              <a:rPr lang="en-US" dirty="0" smtClean="0"/>
              <a:t>VERY severe depression</a:t>
            </a:r>
          </a:p>
          <a:p>
            <a:r>
              <a:rPr lang="en-US" dirty="0" smtClean="0"/>
              <a:t>Language, geographic, and financial limitations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9</a:t>
            </a:fld>
            <a:endParaRPr sz="1200">
              <a:solidFill>
                <a:srgbClr val="888888"/>
              </a:solidFill>
            </a:endParaRPr>
          </a:p>
        </p:txBody>
      </p:sp>
      <p:pic>
        <p:nvPicPr>
          <p:cNvPr id="120" name="pasted-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4634" y="346089"/>
            <a:ext cx="4757898" cy="6357107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461633" y="1663700"/>
            <a:ext cx="8220734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1000">
                <a:solidFill>
                  <a:srgbClr val="FF260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1000">
                <a:solidFill>
                  <a:srgbClr val="FF2600"/>
                </a:solidFill>
                <a:uFill>
                  <a:solidFill/>
                </a:uFill>
              </a:rPr>
              <a:t>NEGATIVE SELLING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>
            <a:srgbClr val="000000"/>
          </a:buClr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1888</Words>
  <Application>Microsoft Office PowerPoint</Application>
  <PresentationFormat>On-screen Show (4:3)</PresentationFormat>
  <Paragraphs>1288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White</vt:lpstr>
      <vt:lpstr>PowerPoint Presentation</vt:lpstr>
      <vt:lpstr>Living Life Well Multidisciplinary, Group Based, Pain Rehabilitation Program  Evolution</vt:lpstr>
      <vt:lpstr>Multidisciplinary Pain Rehabilitation</vt:lpstr>
      <vt:lpstr>Feasibility Assessment </vt:lpstr>
      <vt:lpstr>Treatment Team</vt:lpstr>
      <vt:lpstr>Treatment Team</vt:lpstr>
      <vt:lpstr>Exclusion (Admission) Criteria</vt:lpstr>
      <vt:lpstr>Exclusion (Admission) Criteria</vt:lpstr>
      <vt:lpstr>PowerPoint Presentation</vt:lpstr>
      <vt:lpstr>PowerPoint Presentation</vt:lpstr>
      <vt:lpstr>Gotta Have a Margin</vt:lpstr>
      <vt:lpstr>Foundational Day 1 Our Point of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Foundational Day 2  Neuro-physiology (Structure-Function)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Hooligans on the Bus</vt:lpstr>
      <vt:lpstr>PowerPoint Presentation</vt:lpstr>
      <vt:lpstr>Outcomes</vt:lpstr>
      <vt:lpstr>Outcome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joel.whitepine@gmail.com  hulls@emhs.org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ACBS</dc:creator>
  <cp:lastModifiedBy>Emily</cp:lastModifiedBy>
  <cp:revision>15</cp:revision>
  <dcterms:created xsi:type="dcterms:W3CDTF">2014-06-28T16:38:29Z</dcterms:created>
  <dcterms:modified xsi:type="dcterms:W3CDTF">2014-06-30T18:15:36Z</dcterms:modified>
</cp:coreProperties>
</file>